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911" r:id="rId1"/>
  </p:sldMasterIdLst>
  <p:sldIdLst>
    <p:sldId id="256" r:id="rId2"/>
    <p:sldId id="257" r:id="rId3"/>
    <p:sldId id="258" r:id="rId4"/>
    <p:sldId id="259" r:id="rId5"/>
    <p:sldId id="260" r:id="rId6"/>
    <p:sldId id="261" r:id="rId7"/>
    <p:sldId id="262" r:id="rId8"/>
    <p:sldId id="276" r:id="rId9"/>
    <p:sldId id="264" r:id="rId10"/>
    <p:sldId id="265" r:id="rId11"/>
    <p:sldId id="277" r:id="rId12"/>
    <p:sldId id="273" r:id="rId13"/>
    <p:sldId id="266" r:id="rId14"/>
    <p:sldId id="274" r:id="rId15"/>
    <p:sldId id="267" r:id="rId16"/>
    <p:sldId id="275" r:id="rId17"/>
    <p:sldId id="268" r:id="rId18"/>
    <p:sldId id="269" r:id="rId19"/>
    <p:sldId id="279" r:id="rId20"/>
    <p:sldId id="280" r:id="rId21"/>
    <p:sldId id="281" r:id="rId22"/>
    <p:sldId id="282"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983" autoAdjust="0"/>
    <p:restoredTop sz="94660"/>
  </p:normalViewPr>
  <p:slideViewPr>
    <p:cSldViewPr snapToGrid="0">
      <p:cViewPr varScale="1">
        <p:scale>
          <a:sx n="79" d="100"/>
          <a:sy n="79" d="100"/>
        </p:scale>
        <p:origin x="120" y="6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DA51639-B2D6-4652-B8C3-1B4C224A7BAF}" type="datetimeFigureOut">
              <a:rPr lang="en-US" smtClean="0"/>
              <a:t>8/5/2020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02602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8/5/2020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3692366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8/5/2020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9317056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8/5/2020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8561138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8/5/2020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0076687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BC48EC7-AF6A-48D3-8284-14BACBEBDD84}" type="datetimeFigureOut">
              <a:rPr lang="en-US" smtClean="0"/>
              <a:t>8/5/2020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7167310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smtClean="0"/>
              <a:t>8/5/2020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01633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smtClean="0"/>
              <a:t>8/5/2020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23704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FF5DD9-2C52-442D-92E2-8072C0C3D7CD}" type="datetimeFigureOut">
              <a:rPr lang="en-US" smtClean="0"/>
              <a:t>8/5/2020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23679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44961B7-6B89-48AB-966F-622E2788EECC}" type="datetimeFigureOut">
              <a:rPr lang="en-US" smtClean="0"/>
              <a:t>8/5/2020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08409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smtClean="0"/>
              <a:t>8/5/2020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04911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smtClean="0"/>
              <a:t>8/5/2020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4557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smtClean="0"/>
              <a:t>8/5/2020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80558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smtClean="0"/>
              <a:t>8/5/2020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89451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F131DD-A141-4471-BCF9-C6073EDD7E20}" type="datetimeFigureOut">
              <a:rPr lang="en-US" smtClean="0"/>
              <a:t>8/5/2020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16398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
        <p:nvSpPr>
          <p:cNvPr id="5" name="Date Placeholder 4"/>
          <p:cNvSpPr>
            <a:spLocks noGrp="1"/>
          </p:cNvSpPr>
          <p:nvPr>
            <p:ph type="dt" sz="half" idx="10"/>
          </p:nvPr>
        </p:nvSpPr>
        <p:spPr/>
        <p:txBody>
          <a:bodyPr/>
          <a:lstStyle/>
          <a:p>
            <a:fld id="{AB334A90-EB03-42F3-8859-2C2B2724C058}" type="datetimeFigureOut">
              <a:rPr lang="en-US" smtClean="0"/>
              <a:t>8/5/2020</a:t>
            </a:fld>
            <a:endParaRPr lang="en-US" dirty="0"/>
          </a:p>
        </p:txBody>
      </p:sp>
    </p:spTree>
    <p:extLst>
      <p:ext uri="{BB962C8B-B14F-4D97-AF65-F5344CB8AC3E}">
        <p14:creationId xmlns:p14="http://schemas.microsoft.com/office/powerpoint/2010/main" val="4066288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BC48EC7-AF6A-48D3-8284-14BACBEBDD84}" type="datetimeFigureOut">
              <a:rPr lang="en-US" smtClean="0"/>
              <a:t>8/5/2020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57508559"/>
      </p:ext>
    </p:extLst>
  </p:cSld>
  <p:clrMap bg1="lt1" tx1="dk1" bg2="lt2" tx2="dk2" accent1="accent1" accent2="accent2" accent3="accent3" accent4="accent4" accent5="accent5" accent6="accent6" hlink="hlink" folHlink="folHlink"/>
  <p:sldLayoutIdLst>
    <p:sldLayoutId id="2147483912" r:id="rId1"/>
    <p:sldLayoutId id="2147483913" r:id="rId2"/>
    <p:sldLayoutId id="2147483914" r:id="rId3"/>
    <p:sldLayoutId id="2147483915" r:id="rId4"/>
    <p:sldLayoutId id="2147483916" r:id="rId5"/>
    <p:sldLayoutId id="2147483917" r:id="rId6"/>
    <p:sldLayoutId id="2147483918" r:id="rId7"/>
    <p:sldLayoutId id="2147483919" r:id="rId8"/>
    <p:sldLayoutId id="2147483920" r:id="rId9"/>
    <p:sldLayoutId id="2147483921" r:id="rId10"/>
    <p:sldLayoutId id="2147483922" r:id="rId11"/>
    <p:sldLayoutId id="2147483923" r:id="rId12"/>
    <p:sldLayoutId id="2147483924" r:id="rId13"/>
    <p:sldLayoutId id="2147483925" r:id="rId14"/>
    <p:sldLayoutId id="2147483926" r:id="rId15"/>
    <p:sldLayoutId id="2147483927" r:id="rId16"/>
  </p:sldLayoutIdLst>
  <p:hf sldNum="0" hdr="0" ftr="0" dt="0"/>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iki.ahlolbait.com/%D8%A7%D9%85%D8%A7%D9%85_%D9%87%D8%A7%D8%AF%DB%8C"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wiki.ahlolbait.com/%D8%A7%D9%85%D8%A7%D9%85_%D9%87%D8%A7%D8%AF%DB%8C" TargetMode="External"/><Relationship Id="rId2" Type="http://schemas.openxmlformats.org/officeDocument/2006/relationships/hyperlink" Target="http://wiki.ahlolbait.com/%D8%A7%D9%85%D8%A7%D9%85_%D8%AD%D8%B3%D9%86"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wiki.ahlolbait.com/%D8%A7%D9%85%D8%A7%D9%85_%D8%AC%D9%88%D8%A7%D8%AF" TargetMode="External"/><Relationship Id="rId2" Type="http://schemas.openxmlformats.org/officeDocument/2006/relationships/hyperlink" Target="http://wiki.ahlolbait.com/%D8%A7%D9%85%D8%A7%D9%85_%D8%B1%D8%B6%D8%A7" TargetMode="External"/><Relationship Id="rId1" Type="http://schemas.openxmlformats.org/officeDocument/2006/relationships/slideLayout" Target="../slideLayouts/slideLayout1.xml"/><Relationship Id="rId6" Type="http://schemas.openxmlformats.org/officeDocument/2006/relationships/hyperlink" Target="http://wiki.ahlolbait.com/index.php?title=%D9%86%D9%8A%D8%B4%D8%A7%D8%A8%D9%88%D8%B1&amp;action=edit&amp;redlink=1" TargetMode="External"/><Relationship Id="rId5" Type="http://schemas.openxmlformats.org/officeDocument/2006/relationships/hyperlink" Target="http://wiki.ahlolbait.com/index.php?title=%D8%B9%D9%85%D8%B1%D9%88_%D8%A8%D9%86_%D8%B3%D8%B9%DB%8C%D8%AF_%D9%85%D8%AF%D8%A7%D8%A6%D9%86%DB%8C&amp;action=edit&amp;redlink=1" TargetMode="External"/><Relationship Id="rId4" Type="http://schemas.openxmlformats.org/officeDocument/2006/relationships/hyperlink" Target="http://wiki.ahlolbait.com/%D8%A7%D9%85%D8%A7%D9%85_%D9%87%D8%A7%D8%AF%DB%8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iki.ahlolbait.com/%D9%BE%D8%B1%D9%88%D9%86%D8%AF%D9%87:Emam_hadi_va_emam_asgri.jpg"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wiki.ahlolbait.com/%D9%85%D8%B9%D8%AA%D9%85%D8%AF_%D8%B9%D8%A8%D8%A7%D8%B3%DB%8C"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iki.ahlolbait.com/%D9%BE%D8%B1%D9%88%D9%86%D8%AF%D9%87:%D8%A7%D9%85%D8%A7%D9%85-%D9%87%D8%A7%D8%AF%DB%8C.jpg"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wiki.ahlolbait.com/%D8%B3%D9%85%D8%A7%D9%86%D9%87_%D9%85%D8%A7%D8%AF%D8%B1_%D8%A7%D9%85%D8%A7%D9%85_%D9%87%D8%A7%D8%AF%DB%8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wiki.ahlolbait.com/%D9%85%D8%AA%D9%88%DA%A9%D9%84" TargetMode="External"/><Relationship Id="rId2" Type="http://schemas.openxmlformats.org/officeDocument/2006/relationships/hyperlink" Target="http://wiki.ahlolbait.com/%D9%85%D8%AF%DB%8C%D9%86%D9%87" TargetMode="External"/><Relationship Id="rId1" Type="http://schemas.openxmlformats.org/officeDocument/2006/relationships/slideLayout" Target="../slideLayouts/slideLayout1.xml"/><Relationship Id="rId5" Type="http://schemas.openxmlformats.org/officeDocument/2006/relationships/hyperlink" Target="http://wiki.ahlolbait.com/%D8%B3%D8%A7%D9%85%D8%B1%D8%A7" TargetMode="External"/><Relationship Id="rId4" Type="http://schemas.openxmlformats.org/officeDocument/2006/relationships/hyperlink" Target="http://wiki.ahlolbait.com/%D8%A7%D8%A6%D9%85%D9%87_%D8%A7%D8%B7%D9%87%D8%A7%D8%B1"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97409" y="2121408"/>
            <a:ext cx="9144000" cy="1200329"/>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1">
            <a:spAutoFit/>
          </a:bodyPr>
          <a:lstStyle/>
          <a:p>
            <a:pPr algn="ctr"/>
            <a:r>
              <a:rPr lang="fa-IR" sz="72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cs typeface="2  Mitra" panose="00000400000000000000" pitchFamily="2" charset="-78"/>
              </a:rPr>
              <a:t>بسم الله الرّحمن الرّحیم </a:t>
            </a:r>
            <a:endParaRPr lang="fa-IR" sz="72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cs typeface="2  Mitra" panose="00000400000000000000" pitchFamily="2" charset="-78"/>
            </a:endParaRPr>
          </a:p>
        </p:txBody>
      </p:sp>
    </p:spTree>
    <p:extLst>
      <p:ext uri="{BB962C8B-B14F-4D97-AF65-F5344CB8AC3E}">
        <p14:creationId xmlns:p14="http://schemas.microsoft.com/office/powerpoint/2010/main" val="114258183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94409" y="231320"/>
            <a:ext cx="5517857" cy="846386"/>
          </a:xfrm>
          <a:prstGeom prst="rect">
            <a:avLst/>
          </a:prstGeom>
        </p:spPr>
        <p:txBody>
          <a:bodyPr wrap="none">
            <a:spAutoFit/>
          </a:bodyPr>
          <a:lstStyle/>
          <a:p>
            <a:pPr algn="just" rtl="1">
              <a:lnSpc>
                <a:spcPct val="200000"/>
              </a:lnSpc>
              <a:spcBef>
                <a:spcPts val="360"/>
              </a:spcBef>
              <a:spcAft>
                <a:spcPts val="0"/>
              </a:spcAft>
            </a:pPr>
            <a:r>
              <a:rPr lang="fa-IR" sz="2800" b="1" dirty="0">
                <a:solidFill>
                  <a:srgbClr val="C00000"/>
                </a:solidFill>
                <a:latin typeface="IRANSans"/>
                <a:ea typeface="Times New Roman" panose="02020603050405020304" pitchFamily="18" charset="0"/>
                <a:cs typeface="B Titr" panose="00000700000000000000" pitchFamily="2" charset="-78"/>
              </a:rPr>
              <a:t>برخورد امام با فرقه‌ها و مکاتب زمان </a:t>
            </a:r>
            <a:r>
              <a:rPr lang="fa-IR" sz="2800" b="1" dirty="0" smtClean="0">
                <a:solidFill>
                  <a:srgbClr val="C00000"/>
                </a:solidFill>
                <a:latin typeface="IRANSans"/>
                <a:ea typeface="Times New Roman" panose="02020603050405020304" pitchFamily="18" charset="0"/>
                <a:cs typeface="B Titr" panose="00000700000000000000" pitchFamily="2" charset="-78"/>
              </a:rPr>
              <a:t>خود :</a:t>
            </a:r>
            <a:endParaRPr lang="en-US" sz="2000"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651402" y="1236202"/>
            <a:ext cx="9960864" cy="4997522"/>
          </a:xfrm>
          <a:prstGeom prst="rect">
            <a:avLst/>
          </a:prstGeom>
        </p:spPr>
        <p:txBody>
          <a:bodyPr wrap="square">
            <a:spAutoFit/>
          </a:bodyPr>
          <a:lstStyle/>
          <a:p>
            <a:pPr algn="just" rtl="1">
              <a:lnSpc>
                <a:spcPct val="150000"/>
              </a:lnSpc>
              <a:spcBef>
                <a:spcPts val="600"/>
              </a:spcBef>
              <a:spcAft>
                <a:spcPts val="600"/>
              </a:spcAft>
            </a:pPr>
            <a:r>
              <a:rPr lang="fa-IR" sz="2600" dirty="0">
                <a:solidFill>
                  <a:srgbClr val="222222"/>
                </a:solidFill>
                <a:latin typeface="IRANSans"/>
                <a:ea typeface="Times New Roman" panose="02020603050405020304" pitchFamily="18" charset="0"/>
                <a:cs typeface="B Titr" panose="00000700000000000000" pitchFamily="2" charset="-78"/>
              </a:rPr>
              <a:t>در حکومت بنی عباس از طرف خلفا به مسائل علمی و فرهنگی تمایل نشان داده می شد. در این زمان بسیاری از کتب سایر ملل به عربی ترجمه شد و همین امر موجب شد افکار مردم و اوضاع علمی جامعه متحول شود.</a:t>
            </a:r>
            <a:endParaRPr lang="en-US" sz="2600" dirty="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Bef>
                <a:spcPts val="600"/>
              </a:spcBef>
              <a:spcAft>
                <a:spcPts val="600"/>
              </a:spcAft>
            </a:pPr>
            <a:r>
              <a:rPr lang="fa-IR" sz="2600" dirty="0">
                <a:solidFill>
                  <a:srgbClr val="222222"/>
                </a:solidFill>
                <a:latin typeface="IRANSans"/>
                <a:ea typeface="Times New Roman" panose="02020603050405020304" pitchFamily="18" charset="0"/>
                <a:cs typeface="B Titr" panose="00000700000000000000" pitchFamily="2" charset="-78"/>
              </a:rPr>
              <a:t>همچنین مکاتب کلامی مانند اشاعره و معتزله رونق گرفته بود و شبهاتی مانند جسمیت خداوند، جبرگرایی مطلق یا اختیار مطلق، حادث یا قدیم بودن قرآن و... مطرح می شد که موضع گیری</a:t>
            </a:r>
            <a:r>
              <a:rPr lang="fa-IR" sz="2600"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r>
              <a:rPr lang="fa-IR" sz="2600" dirty="0">
                <a:solidFill>
                  <a:srgbClr val="0B0080"/>
                </a:solidFill>
                <a:latin typeface="IRANSans"/>
                <a:ea typeface="Times New Roman" panose="02020603050405020304" pitchFamily="18" charset="0"/>
                <a:cs typeface="B Titr" panose="00000700000000000000" pitchFamily="2" charset="-78"/>
                <a:hlinkClick r:id="rId2" tooltip="امام هادی"/>
              </a:rPr>
              <a:t>امام هادی</a:t>
            </a:r>
            <a:r>
              <a:rPr lang="fa-IR" sz="2600"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r>
              <a:rPr lang="fa-IR" sz="2600" dirty="0">
                <a:solidFill>
                  <a:srgbClr val="222222"/>
                </a:solidFill>
                <a:latin typeface="IRANSans"/>
                <a:ea typeface="Times New Roman" panose="02020603050405020304" pitchFamily="18" charset="0"/>
                <a:cs typeface="B Titr" panose="00000700000000000000" pitchFamily="2" charset="-78"/>
              </a:rPr>
              <a:t>علیه السلام و پاسخ ایشان به چنین شبهاتی، اولا اصالت و حقانیت مواضع شیعه را نشان می داد و ثانیا مسلمین را از گرفتاری در دام چنین شبهاتی حفظ می کرد.</a:t>
            </a:r>
            <a:endParaRPr lang="en-US" sz="26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40976769"/>
      </p:ext>
    </p:extLst>
  </p:cSld>
  <p:clrMapOvr>
    <a:masterClrMapping/>
  </p:clrMapOvr>
  <mc:AlternateContent xmlns:mc="http://schemas.openxmlformats.org/markup-compatibility/2006">
    <mc:Choice xmlns:p14="http://schemas.microsoft.com/office/powerpoint/2010/main" Requires="p14">
      <p:transition spd="slow" p14:dur="1600">
        <p14:gallery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32543" y="269486"/>
            <a:ext cx="2972289" cy="400110"/>
          </a:xfrm>
          <a:prstGeom prst="rect">
            <a:avLst/>
          </a:prstGeom>
        </p:spPr>
        <p:txBody>
          <a:bodyPr wrap="none">
            <a:spAutoFit/>
          </a:bodyPr>
          <a:lstStyle/>
          <a:p>
            <a:r>
              <a:rPr lang="fa-IR" sz="2000" dirty="0" smtClean="0">
                <a:solidFill>
                  <a:srgbClr val="002060"/>
                </a:solidFill>
                <a:latin typeface="IRANSans"/>
                <a:ea typeface="Times New Roman" panose="02020603050405020304" pitchFamily="18" charset="0"/>
                <a:cs typeface="B Titr" panose="00000700000000000000" pitchFamily="2" charset="-78"/>
              </a:rPr>
              <a:t>اصحاب امام هادی علیه السلام :</a:t>
            </a:r>
            <a:endParaRPr lang="fa-IR" sz="2000" dirty="0">
              <a:solidFill>
                <a:srgbClr val="002060"/>
              </a:solidFill>
            </a:endParaRPr>
          </a:p>
        </p:txBody>
      </p:sp>
      <p:sp>
        <p:nvSpPr>
          <p:cNvPr id="3" name="Rectangle 2"/>
          <p:cNvSpPr/>
          <p:nvPr/>
        </p:nvSpPr>
        <p:spPr>
          <a:xfrm>
            <a:off x="426720" y="769358"/>
            <a:ext cx="9278112" cy="5206554"/>
          </a:xfrm>
          <a:prstGeom prst="rect">
            <a:avLst/>
          </a:prstGeom>
        </p:spPr>
        <p:txBody>
          <a:bodyPr wrap="square">
            <a:spAutoFit/>
          </a:bodyPr>
          <a:lstStyle/>
          <a:p>
            <a:pPr algn="just" rtl="1">
              <a:lnSpc>
                <a:spcPct val="150000"/>
              </a:lnSpc>
              <a:spcBef>
                <a:spcPts val="600"/>
              </a:spcBef>
              <a:spcAft>
                <a:spcPts val="600"/>
              </a:spcAft>
            </a:pPr>
            <a:r>
              <a:rPr lang="fa-IR" dirty="0">
                <a:solidFill>
                  <a:srgbClr val="222222"/>
                </a:solidFill>
                <a:latin typeface="IRANSans"/>
                <a:ea typeface="Times New Roman" panose="02020603050405020304" pitchFamily="18" charset="0"/>
                <a:cs typeface="B Titr" panose="00000700000000000000" pitchFamily="2" charset="-78"/>
              </a:rPr>
              <a:t>بر اساس نوشته</a:t>
            </a:r>
            <a:r>
              <a:rPr lang="fa-IR"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r>
              <a:rPr lang="fa-IR" dirty="0" smtClean="0">
                <a:solidFill>
                  <a:srgbClr val="0B0080"/>
                </a:solidFill>
                <a:latin typeface="IRANSans"/>
                <a:ea typeface="Times New Roman" panose="02020603050405020304" pitchFamily="18" charset="0"/>
                <a:cs typeface="B Titr" panose="00000700000000000000" pitchFamily="2" charset="-78"/>
              </a:rPr>
              <a:t>شیخ طوسی</a:t>
            </a:r>
            <a:r>
              <a:rPr lang="fa-IR"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r>
              <a:rPr lang="fa-IR" dirty="0">
                <a:solidFill>
                  <a:srgbClr val="222222"/>
                </a:solidFill>
                <a:latin typeface="IRANSans"/>
                <a:ea typeface="Times New Roman" panose="02020603050405020304" pitchFamily="18" charset="0"/>
                <a:cs typeface="B Titr" panose="00000700000000000000" pitchFamily="2" charset="-78"/>
              </a:rPr>
              <a:t>تعداد دست پروردگان پيشواي دهم علیه السلام و كساني كه از آن حضرت در زمينه هاي مختلف</a:t>
            </a:r>
            <a:r>
              <a:rPr lang="fa-IR"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r>
              <a:rPr lang="fa-IR" dirty="0" smtClean="0">
                <a:solidFill>
                  <a:srgbClr val="A55858"/>
                </a:solidFill>
                <a:latin typeface="IRANSans"/>
                <a:ea typeface="Times New Roman" panose="02020603050405020304" pitchFamily="18" charset="0"/>
                <a:cs typeface="B Titr" panose="00000700000000000000" pitchFamily="2" charset="-78"/>
              </a:rPr>
              <a:t>علوم اسلامی</a:t>
            </a:r>
            <a:r>
              <a:rPr lang="fa-IR"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r>
              <a:rPr lang="fa-IR" dirty="0">
                <a:solidFill>
                  <a:srgbClr val="222222"/>
                </a:solidFill>
                <a:latin typeface="IRANSans"/>
                <a:ea typeface="Times New Roman" panose="02020603050405020304" pitchFamily="18" charset="0"/>
                <a:cs typeface="B Titr" panose="00000700000000000000" pitchFamily="2" charset="-78"/>
              </a:rPr>
              <a:t>روايت نقل كرده اند بالغ بر 185 نفر مي شود كه در ميان آنان چهره‌های برجسته علمي و فقهي فراواني كه داراي تاليفات گوناگوني بودند ديده مي شود</a:t>
            </a:r>
            <a:r>
              <a:rPr lang="fa-IR" dirty="0" smtClean="0">
                <a:solidFill>
                  <a:srgbClr val="222222"/>
                </a:solidFill>
                <a:latin typeface="IRANSans"/>
                <a:ea typeface="Times New Roman" panose="02020603050405020304" pitchFamily="18" charset="0"/>
                <a:cs typeface="B Titr" panose="00000700000000000000" pitchFamily="2" charset="-78"/>
              </a:rPr>
              <a:t>.</a:t>
            </a:r>
            <a:r>
              <a:rPr lang="fa-IR" baseline="30000" dirty="0" smtClean="0">
                <a:solidFill>
                  <a:srgbClr val="0B0080"/>
                </a:solidFill>
                <a:latin typeface="IRANSans"/>
                <a:ea typeface="Times New Roman" panose="02020603050405020304" pitchFamily="18" charset="0"/>
                <a:cs typeface="B Titr" panose="00000700000000000000" pitchFamily="2" charset="-78"/>
              </a:rPr>
              <a:t> </a:t>
            </a:r>
            <a:r>
              <a:rPr lang="fa-IR" b="1" dirty="0" smtClean="0">
                <a:solidFill>
                  <a:srgbClr val="222222"/>
                </a:solidFill>
                <a:latin typeface="IRANSans"/>
                <a:ea typeface="Times New Roman" panose="02020603050405020304" pitchFamily="18" charset="0"/>
                <a:cs typeface="B Titr" panose="00000700000000000000" pitchFamily="2" charset="-78"/>
              </a:rPr>
              <a:t>برخی </a:t>
            </a:r>
            <a:r>
              <a:rPr lang="fa-IR" b="1" dirty="0">
                <a:solidFill>
                  <a:srgbClr val="222222"/>
                </a:solidFill>
                <a:latin typeface="IRANSans"/>
                <a:ea typeface="Times New Roman" panose="02020603050405020304" pitchFamily="18" charset="0"/>
                <a:cs typeface="B Titr" panose="00000700000000000000" pitchFamily="2" charset="-78"/>
              </a:rPr>
              <a:t>از شاگردان مشهور آن حضرت:</a:t>
            </a:r>
            <a:endParaRPr lang="en-US"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50000"/>
              </a:lnSpc>
              <a:spcAft>
                <a:spcPts val="120"/>
              </a:spcAft>
              <a:buSzPts val="1000"/>
              <a:buFont typeface="Symbol" panose="05050102010706020507" pitchFamily="18" charset="2"/>
              <a:buChar char=""/>
              <a:tabLst>
                <a:tab pos="457200" algn="l"/>
              </a:tabLst>
            </a:pPr>
            <a:r>
              <a:rPr lang="fa-IR" b="1" dirty="0" smtClean="0">
                <a:solidFill>
                  <a:srgbClr val="0B0080"/>
                </a:solidFill>
                <a:latin typeface="IRANSans"/>
                <a:ea typeface="Times New Roman" panose="02020603050405020304" pitchFamily="18" charset="0"/>
                <a:cs typeface="B Titr" panose="00000700000000000000" pitchFamily="2" charset="-78"/>
              </a:rPr>
              <a:t>فضل بن شاذان </a:t>
            </a:r>
            <a:r>
              <a:rPr lang="fa-IR" b="1" dirty="0" smtClean="0">
                <a:solidFill>
                  <a:srgbClr val="222222"/>
                </a:solidFill>
                <a:latin typeface="IRANSans"/>
                <a:ea typeface="Times New Roman" panose="02020603050405020304" pitchFamily="18" charset="0"/>
                <a:cs typeface="B Titr" panose="00000700000000000000" pitchFamily="2" charset="-78"/>
              </a:rPr>
              <a:t>:</a:t>
            </a:r>
            <a:r>
              <a:rPr lang="fa-IR"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r>
              <a:rPr lang="fa-IR" dirty="0">
                <a:solidFill>
                  <a:srgbClr val="222222"/>
                </a:solidFill>
                <a:latin typeface="IRANSans"/>
                <a:ea typeface="Times New Roman" panose="02020603050405020304" pitchFamily="18" charset="0"/>
                <a:cs typeface="B Titr" panose="00000700000000000000" pitchFamily="2" charset="-78"/>
              </a:rPr>
              <a:t>از متکلمان بزرگ شیعه در قرن سوم هجری است.</a:t>
            </a:r>
            <a:endParaRPr lang="en-US"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50000"/>
              </a:lnSpc>
              <a:spcAft>
                <a:spcPts val="120"/>
              </a:spcAft>
              <a:buSzPts val="1000"/>
              <a:buFont typeface="Symbol" panose="05050102010706020507" pitchFamily="18" charset="2"/>
              <a:buChar char=""/>
              <a:tabLst>
                <a:tab pos="457200" algn="l"/>
              </a:tabLst>
            </a:pPr>
            <a:r>
              <a:rPr lang="fa-IR" b="1" dirty="0" smtClean="0">
                <a:solidFill>
                  <a:srgbClr val="0B0080"/>
                </a:solidFill>
                <a:latin typeface="IRANSans"/>
                <a:ea typeface="Times New Roman" panose="02020603050405020304" pitchFamily="18" charset="0"/>
                <a:cs typeface="B Titr" panose="00000700000000000000" pitchFamily="2" charset="-78"/>
              </a:rPr>
              <a:t>حضرت عبدالعظیم حسنس علیه السلام </a:t>
            </a:r>
            <a:r>
              <a:rPr lang="fa-IR" b="1" dirty="0" smtClean="0">
                <a:solidFill>
                  <a:srgbClr val="222222"/>
                </a:solidFill>
                <a:latin typeface="IRANSans"/>
                <a:ea typeface="Times New Roman" panose="02020603050405020304" pitchFamily="18" charset="0"/>
                <a:cs typeface="B Titr" panose="00000700000000000000" pitchFamily="2" charset="-78"/>
              </a:rPr>
              <a:t>:</a:t>
            </a:r>
            <a:r>
              <a:rPr lang="fa-IR"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r>
              <a:rPr lang="fa-IR" dirty="0">
                <a:solidFill>
                  <a:srgbClr val="222222"/>
                </a:solidFill>
                <a:latin typeface="IRANSans"/>
                <a:ea typeface="Times New Roman" panose="02020603050405020304" pitchFamily="18" charset="0"/>
                <a:cs typeface="B Titr" panose="00000700000000000000" pitchFamily="2" charset="-78"/>
              </a:rPr>
              <a:t>از سادات جلیل القدری است که نسب شریفش </a:t>
            </a:r>
            <a:r>
              <a:rPr lang="fa-IR" dirty="0" smtClean="0">
                <a:solidFill>
                  <a:srgbClr val="222222"/>
                </a:solidFill>
                <a:latin typeface="IRANSans"/>
                <a:ea typeface="Times New Roman" panose="02020603050405020304" pitchFamily="18" charset="0"/>
                <a:cs typeface="B Titr" panose="00000700000000000000" pitchFamily="2" charset="-78"/>
              </a:rPr>
              <a:t>به</a:t>
            </a:r>
            <a:r>
              <a:rPr lang="fa-IR" dirty="0" smtClean="0">
                <a:solidFill>
                  <a:srgbClr val="222222"/>
                </a:solidFill>
                <a:latin typeface="Calibri" panose="020F0502020204030204" pitchFamily="34" charset="0"/>
                <a:ea typeface="Times New Roman" panose="02020603050405020304" pitchFamily="18" charset="0"/>
                <a:cs typeface="Cambria" panose="02040503050406030204" pitchFamily="18" charset="0"/>
              </a:rPr>
              <a:t> </a:t>
            </a:r>
            <a:r>
              <a:rPr lang="fa-IR" dirty="0" smtClean="0">
                <a:solidFill>
                  <a:srgbClr val="0B0080"/>
                </a:solidFill>
                <a:latin typeface="IRANSans"/>
                <a:ea typeface="Times New Roman" panose="02020603050405020304" pitchFamily="18" charset="0"/>
                <a:cs typeface="B Titr" panose="00000700000000000000" pitchFamily="2" charset="-78"/>
                <a:hlinkClick r:id="rId2" tooltip="امام حسن"/>
              </a:rPr>
              <a:t>امام حسن</a:t>
            </a:r>
            <a:r>
              <a:rPr lang="fa-IR"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r>
              <a:rPr lang="fa-IR" dirty="0">
                <a:solidFill>
                  <a:srgbClr val="222222"/>
                </a:solidFill>
                <a:latin typeface="IRANSans"/>
                <a:ea typeface="Times New Roman" panose="02020603050405020304" pitchFamily="18" charset="0"/>
                <a:cs typeface="B Titr" panose="00000700000000000000" pitchFamily="2" charset="-78"/>
              </a:rPr>
              <a:t>مجتبی علیه السلام می رسد. او از نظر علمی و عقیدتی مورد تایید</a:t>
            </a:r>
            <a:r>
              <a:rPr lang="fa-IR"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r>
              <a:rPr lang="fa-IR" dirty="0">
                <a:solidFill>
                  <a:srgbClr val="0B0080"/>
                </a:solidFill>
                <a:latin typeface="IRANSans"/>
                <a:ea typeface="Times New Roman" panose="02020603050405020304" pitchFamily="18" charset="0"/>
                <a:cs typeface="B Titr" panose="00000700000000000000" pitchFamily="2" charset="-78"/>
                <a:hlinkClick r:id="rId3" tooltip="امام هادی"/>
              </a:rPr>
              <a:t>امام هادی</a:t>
            </a:r>
            <a:r>
              <a:rPr lang="fa-IR"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r>
              <a:rPr lang="fa-IR" dirty="0">
                <a:solidFill>
                  <a:srgbClr val="222222"/>
                </a:solidFill>
                <a:latin typeface="IRANSans"/>
                <a:ea typeface="Times New Roman" panose="02020603050405020304" pitchFamily="18" charset="0"/>
                <a:cs typeface="B Titr" panose="00000700000000000000" pitchFamily="2" charset="-78"/>
              </a:rPr>
              <a:t>علیه السلام بود.</a:t>
            </a:r>
            <a:endParaRPr lang="en-US"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50000"/>
              </a:lnSpc>
              <a:spcAft>
                <a:spcPts val="120"/>
              </a:spcAft>
              <a:buSzPts val="1000"/>
              <a:buFont typeface="Symbol" panose="05050102010706020507" pitchFamily="18" charset="2"/>
              <a:buChar char=""/>
              <a:tabLst>
                <a:tab pos="457200" algn="l"/>
              </a:tabLst>
            </a:pPr>
            <a:r>
              <a:rPr lang="fa-IR" b="1" dirty="0" smtClean="0">
                <a:solidFill>
                  <a:srgbClr val="0B0080"/>
                </a:solidFill>
                <a:latin typeface="IRANSans"/>
                <a:ea typeface="Times New Roman" panose="02020603050405020304" pitchFamily="18" charset="0"/>
                <a:cs typeface="B Titr" panose="00000700000000000000" pitchFamily="2" charset="-78"/>
              </a:rPr>
              <a:t>علی بن مهزیاراهوازی</a:t>
            </a:r>
            <a:r>
              <a:rPr lang="fa-IR" b="1" dirty="0" smtClean="0">
                <a:solidFill>
                  <a:srgbClr val="222222"/>
                </a:solidFill>
                <a:latin typeface="IRANSans"/>
                <a:ea typeface="Times New Roman" panose="02020603050405020304" pitchFamily="18" charset="0"/>
                <a:cs typeface="B Titr" panose="00000700000000000000" pitchFamily="2" charset="-78"/>
              </a:rPr>
              <a:t>: </a:t>
            </a:r>
            <a:r>
              <a:rPr lang="fa-IR" dirty="0" smtClean="0">
                <a:solidFill>
                  <a:srgbClr val="222222"/>
                </a:solidFill>
                <a:latin typeface="IRANSans"/>
                <a:ea typeface="Times New Roman" panose="02020603050405020304" pitchFamily="18" charset="0"/>
                <a:cs typeface="B Titr" panose="00000700000000000000" pitchFamily="2" charset="-78"/>
              </a:rPr>
              <a:t>از </a:t>
            </a:r>
            <a:r>
              <a:rPr lang="fa-IR" dirty="0">
                <a:solidFill>
                  <a:srgbClr val="222222"/>
                </a:solidFill>
                <a:latin typeface="IRANSans"/>
                <a:ea typeface="Times New Roman" panose="02020603050405020304" pitchFamily="18" charset="0"/>
                <a:cs typeface="B Titr" panose="00000700000000000000" pitchFamily="2" charset="-78"/>
              </a:rPr>
              <a:t>فقها و محدثان و دانشمندان نامور شیعه و از اصحاب سه امام یعنی امام رضا و امام جواد و امام هادی علیهم السلام می باشد.</a:t>
            </a:r>
            <a:endParaRPr lang="en-US"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50000"/>
              </a:lnSpc>
              <a:spcAft>
                <a:spcPts val="120"/>
              </a:spcAft>
              <a:buSzPts val="1000"/>
              <a:buFont typeface="Symbol" panose="05050102010706020507" pitchFamily="18" charset="2"/>
              <a:buChar char=""/>
              <a:tabLst>
                <a:tab pos="457200" algn="l"/>
              </a:tabLst>
            </a:pPr>
            <a:r>
              <a:rPr lang="fa-IR" b="1" dirty="0" smtClean="0">
                <a:solidFill>
                  <a:srgbClr val="A55858"/>
                </a:solidFill>
                <a:latin typeface="IRANSans"/>
                <a:ea typeface="Times New Roman" panose="02020603050405020304" pitchFamily="18" charset="0"/>
                <a:cs typeface="B Titr" panose="00000700000000000000" pitchFamily="2" charset="-78"/>
              </a:rPr>
              <a:t>علی بن جعفر همانی :</a:t>
            </a:r>
            <a:r>
              <a:rPr lang="fa-IR"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r>
              <a:rPr lang="fa-IR" dirty="0">
                <a:solidFill>
                  <a:srgbClr val="222222"/>
                </a:solidFill>
                <a:latin typeface="IRANSans"/>
                <a:ea typeface="Times New Roman" panose="02020603050405020304" pitchFamily="18" charset="0"/>
                <a:cs typeface="B Titr" panose="00000700000000000000" pitchFamily="2" charset="-78"/>
              </a:rPr>
              <a:t>وي مردي ثقه و دانشمند بود و وكالت امام هادي و امام حسن عسکری علیهم السلام را بر عهده داشت</a:t>
            </a:r>
            <a:endParaRPr lang="en-US"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50000"/>
              </a:lnSpc>
              <a:spcAft>
                <a:spcPts val="120"/>
              </a:spcAft>
              <a:buSzPts val="1000"/>
              <a:buFont typeface="Symbol" panose="05050102010706020507" pitchFamily="18" charset="2"/>
              <a:buChar char=""/>
              <a:tabLst>
                <a:tab pos="457200" algn="l"/>
              </a:tabLst>
            </a:pPr>
            <a:r>
              <a:rPr lang="fa-IR" b="1" dirty="0" smtClean="0">
                <a:solidFill>
                  <a:srgbClr val="0B0080"/>
                </a:solidFill>
                <a:latin typeface="IRANSans"/>
                <a:ea typeface="Times New Roman" panose="02020603050405020304" pitchFamily="18" charset="0"/>
                <a:cs typeface="B Titr" panose="00000700000000000000" pitchFamily="2" charset="-78"/>
              </a:rPr>
              <a:t>عثمان بن سعید عمروی :</a:t>
            </a:r>
            <a:r>
              <a:rPr lang="fa-IR"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r>
              <a:rPr lang="fa-IR" dirty="0">
                <a:solidFill>
                  <a:srgbClr val="222222"/>
                </a:solidFill>
                <a:latin typeface="IRANSans"/>
                <a:ea typeface="Times New Roman" panose="02020603050405020304" pitchFamily="18" charset="0"/>
                <a:cs typeface="B Titr" panose="00000700000000000000" pitchFamily="2" charset="-78"/>
              </a:rPr>
              <a:t>او معتمد در نزد امام على‌النقى و امام حسن عسکری عليهماالسلام و وكيل ايشان در زمان حيات ايشان بود و اولین از نواب اربعه امام زمان (عج) است</a:t>
            </a:r>
            <a:r>
              <a:rPr lang="fa-IR" dirty="0" smtClean="0">
                <a:solidFill>
                  <a:srgbClr val="222222"/>
                </a:solidFill>
                <a:latin typeface="IRANSans"/>
                <a:ea typeface="Times New Roman" panose="02020603050405020304" pitchFamily="18" charset="0"/>
                <a:cs typeface="B Titr" panose="00000700000000000000" pitchFamily="2" charset="-78"/>
              </a:rPr>
              <a:t>.</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01565788"/>
      </p:ext>
    </p:extLst>
  </p:cSld>
  <p:clrMapOvr>
    <a:masterClrMapping/>
  </p:clrMapOvr>
  <p:transition spd="slow">
    <p:wheel spokes="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15328" y="208526"/>
            <a:ext cx="3523488" cy="461665"/>
          </a:xfrm>
          <a:prstGeom prst="rect">
            <a:avLst/>
          </a:prstGeom>
        </p:spPr>
        <p:txBody>
          <a:bodyPr wrap="square">
            <a:spAutoFit/>
          </a:bodyPr>
          <a:lstStyle/>
          <a:p>
            <a:r>
              <a:rPr lang="fa-IR" sz="2400" dirty="0" smtClean="0">
                <a:solidFill>
                  <a:srgbClr val="0B0080"/>
                </a:solidFill>
                <a:latin typeface="IRANSans"/>
                <a:ea typeface="Times New Roman" panose="02020603050405020304" pitchFamily="18" charset="0"/>
                <a:cs typeface="B Titr" panose="00000700000000000000" pitchFamily="2" charset="-78"/>
              </a:rPr>
              <a:t>اصحاب امام هادی علیه السلام :</a:t>
            </a:r>
            <a:endParaRPr lang="fa-IR" sz="2400" dirty="0"/>
          </a:p>
        </p:txBody>
      </p:sp>
      <p:sp>
        <p:nvSpPr>
          <p:cNvPr id="3" name="Rectangle 2"/>
          <p:cNvSpPr/>
          <p:nvPr/>
        </p:nvSpPr>
        <p:spPr>
          <a:xfrm>
            <a:off x="755904" y="546116"/>
            <a:ext cx="9851136" cy="6178614"/>
          </a:xfrm>
          <a:prstGeom prst="rect">
            <a:avLst/>
          </a:prstGeom>
        </p:spPr>
        <p:txBody>
          <a:bodyPr wrap="square">
            <a:spAutoFit/>
          </a:bodyPr>
          <a:lstStyle/>
          <a:p>
            <a:pPr marL="342900" lvl="0" indent="-342900" algn="just" rtl="1">
              <a:lnSpc>
                <a:spcPct val="150000"/>
              </a:lnSpc>
              <a:spcAft>
                <a:spcPts val="120"/>
              </a:spcAft>
              <a:buSzPts val="1000"/>
              <a:buFont typeface="Symbol" panose="05050102010706020507" pitchFamily="18" charset="2"/>
              <a:buChar char=""/>
              <a:tabLst>
                <a:tab pos="457200" algn="l"/>
              </a:tabLst>
            </a:pPr>
            <a:r>
              <a:rPr lang="fa-IR" sz="2400" b="1" dirty="0" smtClean="0">
                <a:solidFill>
                  <a:srgbClr val="7030A0"/>
                </a:solidFill>
                <a:latin typeface="IRANSans"/>
                <a:ea typeface="Times New Roman" panose="02020603050405020304" pitchFamily="18" charset="0"/>
                <a:cs typeface="B Titr" panose="00000700000000000000" pitchFamily="2" charset="-78"/>
              </a:rPr>
              <a:t>حسین بن سعید اهوازی :</a:t>
            </a:r>
            <a:r>
              <a:rPr lang="fa-IR" sz="2400" dirty="0">
                <a:solidFill>
                  <a:srgbClr val="002060"/>
                </a:solidFill>
                <a:latin typeface="Calibri" panose="020F0502020204030204" pitchFamily="34" charset="0"/>
                <a:ea typeface="Times New Roman" panose="02020603050405020304" pitchFamily="18" charset="0"/>
                <a:cs typeface="Cambria" panose="02040503050406030204" pitchFamily="18" charset="0"/>
              </a:rPr>
              <a:t> </a:t>
            </a:r>
            <a:r>
              <a:rPr lang="fa-IR" sz="2400" dirty="0">
                <a:solidFill>
                  <a:srgbClr val="002060"/>
                </a:solidFill>
                <a:latin typeface="IRANSans"/>
                <a:ea typeface="Times New Roman" panose="02020603050405020304" pitchFamily="18" charset="0"/>
                <a:cs typeface="B Titr" panose="00000700000000000000" pitchFamily="2" charset="-78"/>
              </a:rPr>
              <a:t>او یكی از یاران</a:t>
            </a:r>
            <a:r>
              <a:rPr lang="fa-IR" sz="2400" dirty="0">
                <a:solidFill>
                  <a:srgbClr val="002060"/>
                </a:solidFill>
                <a:latin typeface="Calibri" panose="020F0502020204030204" pitchFamily="34" charset="0"/>
                <a:ea typeface="Times New Roman" panose="02020603050405020304" pitchFamily="18" charset="0"/>
                <a:cs typeface="Cambria" panose="02040503050406030204" pitchFamily="18" charset="0"/>
              </a:rPr>
              <a:t> </a:t>
            </a:r>
            <a:r>
              <a:rPr lang="fa-IR" sz="2400" dirty="0">
                <a:solidFill>
                  <a:srgbClr val="002060"/>
                </a:solidFill>
                <a:latin typeface="IRANSans"/>
                <a:ea typeface="Times New Roman" panose="02020603050405020304" pitchFamily="18" charset="0"/>
                <a:cs typeface="B Titr" panose="00000700000000000000" pitchFamily="2" charset="-78"/>
                <a:hlinkClick r:id="rId2" tooltip="امام رضا"/>
              </a:rPr>
              <a:t>امام رضا</a:t>
            </a:r>
            <a:r>
              <a:rPr lang="fa-IR" sz="2400" dirty="0">
                <a:solidFill>
                  <a:srgbClr val="002060"/>
                </a:solidFill>
                <a:latin typeface="Calibri" panose="020F0502020204030204" pitchFamily="34" charset="0"/>
                <a:ea typeface="Times New Roman" panose="02020603050405020304" pitchFamily="18" charset="0"/>
                <a:cs typeface="Cambria" panose="02040503050406030204" pitchFamily="18" charset="0"/>
              </a:rPr>
              <a:t> </a:t>
            </a:r>
            <a:r>
              <a:rPr lang="fa-IR" sz="2400" dirty="0">
                <a:solidFill>
                  <a:srgbClr val="002060"/>
                </a:solidFill>
                <a:latin typeface="IRANSans"/>
                <a:ea typeface="Times New Roman" panose="02020603050405020304" pitchFamily="18" charset="0"/>
                <a:cs typeface="B Titr" panose="00000700000000000000" pitchFamily="2" charset="-78"/>
              </a:rPr>
              <a:t>و</a:t>
            </a:r>
            <a:r>
              <a:rPr lang="fa-IR" sz="2400" dirty="0">
                <a:solidFill>
                  <a:srgbClr val="002060"/>
                </a:solidFill>
                <a:latin typeface="Calibri" panose="020F0502020204030204" pitchFamily="34" charset="0"/>
                <a:ea typeface="Times New Roman" panose="02020603050405020304" pitchFamily="18" charset="0"/>
                <a:cs typeface="Cambria" panose="02040503050406030204" pitchFamily="18" charset="0"/>
              </a:rPr>
              <a:t> </a:t>
            </a:r>
            <a:r>
              <a:rPr lang="fa-IR" sz="2400" dirty="0">
                <a:solidFill>
                  <a:srgbClr val="002060"/>
                </a:solidFill>
                <a:latin typeface="IRANSans"/>
                <a:ea typeface="Times New Roman" panose="02020603050405020304" pitchFamily="18" charset="0"/>
                <a:cs typeface="B Titr" panose="00000700000000000000" pitchFamily="2" charset="-78"/>
                <a:hlinkClick r:id="rId3" tooltip="امام جواد"/>
              </a:rPr>
              <a:t>امام جواد</a:t>
            </a:r>
            <a:r>
              <a:rPr lang="fa-IR" sz="2400" dirty="0">
                <a:solidFill>
                  <a:srgbClr val="002060"/>
                </a:solidFill>
                <a:latin typeface="Calibri" panose="020F0502020204030204" pitchFamily="34" charset="0"/>
                <a:ea typeface="Times New Roman" panose="02020603050405020304" pitchFamily="18" charset="0"/>
                <a:cs typeface="Cambria" panose="02040503050406030204" pitchFamily="18" charset="0"/>
              </a:rPr>
              <a:t> </a:t>
            </a:r>
            <a:r>
              <a:rPr lang="fa-IR" sz="2400" dirty="0">
                <a:solidFill>
                  <a:srgbClr val="002060"/>
                </a:solidFill>
                <a:latin typeface="IRANSans"/>
                <a:ea typeface="Times New Roman" panose="02020603050405020304" pitchFamily="18" charset="0"/>
                <a:cs typeface="B Titr" panose="00000700000000000000" pitchFamily="2" charset="-78"/>
              </a:rPr>
              <a:t>و</a:t>
            </a:r>
            <a:r>
              <a:rPr lang="fa-IR" sz="2400" dirty="0">
                <a:solidFill>
                  <a:srgbClr val="002060"/>
                </a:solidFill>
                <a:latin typeface="Calibri" panose="020F0502020204030204" pitchFamily="34" charset="0"/>
                <a:ea typeface="Times New Roman" panose="02020603050405020304" pitchFamily="18" charset="0"/>
                <a:cs typeface="Cambria" panose="02040503050406030204" pitchFamily="18" charset="0"/>
              </a:rPr>
              <a:t> </a:t>
            </a:r>
            <a:r>
              <a:rPr lang="fa-IR" sz="2400" dirty="0">
                <a:solidFill>
                  <a:srgbClr val="002060"/>
                </a:solidFill>
                <a:latin typeface="IRANSans"/>
                <a:ea typeface="Times New Roman" panose="02020603050405020304" pitchFamily="18" charset="0"/>
                <a:cs typeface="B Titr" panose="00000700000000000000" pitchFamily="2" charset="-78"/>
                <a:hlinkClick r:id="rId4" tooltip="امام هادی"/>
              </a:rPr>
              <a:t>امام هادی</a:t>
            </a:r>
            <a:r>
              <a:rPr lang="fa-IR" sz="2400" dirty="0">
                <a:solidFill>
                  <a:srgbClr val="002060"/>
                </a:solidFill>
                <a:latin typeface="Calibri" panose="020F0502020204030204" pitchFamily="34" charset="0"/>
                <a:ea typeface="Times New Roman" panose="02020603050405020304" pitchFamily="18" charset="0"/>
                <a:cs typeface="Cambria" panose="02040503050406030204" pitchFamily="18" charset="0"/>
              </a:rPr>
              <a:t> </a:t>
            </a:r>
            <a:r>
              <a:rPr lang="fa-IR" sz="2400" dirty="0">
                <a:solidFill>
                  <a:srgbClr val="002060"/>
                </a:solidFill>
                <a:latin typeface="IRANSans"/>
                <a:ea typeface="Times New Roman" panose="02020603050405020304" pitchFamily="18" charset="0"/>
                <a:cs typeface="B Titr" panose="00000700000000000000" pitchFamily="2" charset="-78"/>
              </a:rPr>
              <a:t>علیهم السلام می باشد. وی از مشایخ جلیل القدر روایتی بشمار می آید و روایات وی از اعتبار و شهرت خاصی در میان فقهای شیعه برخوردار است.</a:t>
            </a:r>
            <a:endParaRPr lang="en-US" sz="2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50000"/>
              </a:lnSpc>
              <a:spcAft>
                <a:spcPts val="120"/>
              </a:spcAft>
              <a:buSzPts val="1000"/>
              <a:buFont typeface="Symbol" panose="05050102010706020507" pitchFamily="18" charset="2"/>
              <a:buChar char=""/>
              <a:tabLst>
                <a:tab pos="457200" algn="l"/>
              </a:tabLst>
            </a:pPr>
            <a:r>
              <a:rPr lang="fa-IR" sz="2400" b="1" dirty="0" smtClean="0">
                <a:solidFill>
                  <a:srgbClr val="C00000"/>
                </a:solidFill>
                <a:latin typeface="IRANSans"/>
                <a:ea typeface="Times New Roman" panose="02020603050405020304" pitchFamily="18" charset="0"/>
                <a:cs typeface="B Titr" panose="00000700000000000000" pitchFamily="2" charset="-78"/>
              </a:rPr>
              <a:t>ایوب بن نوح :</a:t>
            </a:r>
            <a:r>
              <a:rPr lang="fa-IR" sz="2400" dirty="0">
                <a:solidFill>
                  <a:srgbClr val="C00000"/>
                </a:solidFill>
                <a:latin typeface="Calibri" panose="020F0502020204030204" pitchFamily="34" charset="0"/>
                <a:ea typeface="Times New Roman" panose="02020603050405020304" pitchFamily="18" charset="0"/>
                <a:cs typeface="Cambria" panose="02040503050406030204" pitchFamily="18" charset="0"/>
              </a:rPr>
              <a:t> </a:t>
            </a:r>
            <a:r>
              <a:rPr lang="fa-IR" sz="2400" dirty="0">
                <a:solidFill>
                  <a:srgbClr val="002060"/>
                </a:solidFill>
                <a:latin typeface="IRANSans"/>
                <a:ea typeface="Times New Roman" panose="02020603050405020304" pitchFamily="18" charset="0"/>
                <a:cs typeface="B Titr" panose="00000700000000000000" pitchFamily="2" charset="-78"/>
              </a:rPr>
              <a:t>او وكيل امام هادی علیه السلام و امام حسن عسکری علیه السلام بود و روايات زيادي از امام هادی علیه السلام نقل كرده است. امام هادي علیه السلام در مورد او به</a:t>
            </a:r>
            <a:r>
              <a:rPr lang="fa-IR" sz="2400" dirty="0">
                <a:solidFill>
                  <a:srgbClr val="002060"/>
                </a:solidFill>
                <a:latin typeface="Calibri" panose="020F0502020204030204" pitchFamily="34" charset="0"/>
                <a:ea typeface="Times New Roman" panose="02020603050405020304" pitchFamily="18" charset="0"/>
                <a:cs typeface="Cambria" panose="02040503050406030204" pitchFamily="18" charset="0"/>
              </a:rPr>
              <a:t> </a:t>
            </a:r>
            <a:r>
              <a:rPr lang="fa-IR" sz="2400" dirty="0">
                <a:solidFill>
                  <a:srgbClr val="002060"/>
                </a:solidFill>
                <a:latin typeface="IRANSans"/>
                <a:ea typeface="Times New Roman" panose="02020603050405020304" pitchFamily="18" charset="0"/>
                <a:cs typeface="B Titr" panose="00000700000000000000" pitchFamily="2" charset="-78"/>
                <a:hlinkClick r:id="rId5" tooltip="عمرو بن سعید مدائنی (صفحه وجود ندارد)"/>
              </a:rPr>
              <a:t>عمرو بن سعید مدائنی</a:t>
            </a:r>
            <a:r>
              <a:rPr lang="fa-IR" sz="2400" dirty="0">
                <a:solidFill>
                  <a:srgbClr val="002060"/>
                </a:solidFill>
                <a:latin typeface="Calibri" panose="020F0502020204030204" pitchFamily="34" charset="0"/>
                <a:ea typeface="Times New Roman" panose="02020603050405020304" pitchFamily="18" charset="0"/>
                <a:cs typeface="Cambria" panose="02040503050406030204" pitchFamily="18" charset="0"/>
              </a:rPr>
              <a:t> </a:t>
            </a:r>
            <a:r>
              <a:rPr lang="fa-IR" sz="2400" dirty="0">
                <a:solidFill>
                  <a:srgbClr val="002060"/>
                </a:solidFill>
                <a:latin typeface="IRANSans"/>
                <a:ea typeface="Times New Roman" panose="02020603050405020304" pitchFamily="18" charset="0"/>
                <a:cs typeface="B Titr" panose="00000700000000000000" pitchFamily="2" charset="-78"/>
              </a:rPr>
              <a:t>فرمود: اي عمرو! اگر دوست داري به مردي از اهل بهشت بنگري به اين مرد (ايوب بن نوح) بنگر</a:t>
            </a:r>
            <a:r>
              <a:rPr lang="fa-IR" sz="2400" dirty="0" smtClean="0">
                <a:solidFill>
                  <a:srgbClr val="002060"/>
                </a:solidFill>
                <a:latin typeface="IRANSans"/>
                <a:ea typeface="Times New Roman" panose="02020603050405020304" pitchFamily="18" charset="0"/>
                <a:cs typeface="B Titr" panose="00000700000000000000" pitchFamily="2" charset="-78"/>
              </a:rPr>
              <a:t>.</a:t>
            </a:r>
          </a:p>
          <a:p>
            <a:pPr marL="342900" lvl="0" indent="-342900" algn="just" rtl="1">
              <a:lnSpc>
                <a:spcPct val="150000"/>
              </a:lnSpc>
              <a:spcAft>
                <a:spcPts val="120"/>
              </a:spcAft>
              <a:buSzPts val="1000"/>
              <a:buFont typeface="Symbol" panose="05050102010706020507" pitchFamily="18" charset="2"/>
              <a:buChar char=""/>
              <a:tabLst>
                <a:tab pos="457200" algn="l"/>
              </a:tabLst>
            </a:pPr>
            <a:r>
              <a:rPr lang="fa-IR" sz="2400" baseline="30000" dirty="0" smtClean="0">
                <a:solidFill>
                  <a:srgbClr val="002060"/>
                </a:solidFill>
                <a:latin typeface="IRANSans"/>
                <a:ea typeface="Times New Roman" panose="02020603050405020304" pitchFamily="18" charset="0"/>
                <a:cs typeface="B Titr" panose="00000700000000000000" pitchFamily="2" charset="-78"/>
              </a:rPr>
              <a:t> </a:t>
            </a:r>
            <a:r>
              <a:rPr lang="fa-IR" sz="2400" b="1" dirty="0" smtClean="0">
                <a:solidFill>
                  <a:srgbClr val="FF0000"/>
                </a:solidFill>
                <a:latin typeface="IRANSans"/>
                <a:ea typeface="Times New Roman" panose="02020603050405020304" pitchFamily="18" charset="0"/>
                <a:cs typeface="B Titr" panose="00000700000000000000" pitchFamily="2" charset="-78"/>
              </a:rPr>
              <a:t>ابراهیم بن عبده نیشابوری : </a:t>
            </a:r>
            <a:r>
              <a:rPr lang="fa-IR" sz="2400" dirty="0" smtClean="0">
                <a:solidFill>
                  <a:srgbClr val="002060"/>
                </a:solidFill>
                <a:latin typeface="IRANSans"/>
                <a:ea typeface="Times New Roman" panose="02020603050405020304" pitchFamily="18" charset="0"/>
                <a:cs typeface="B Titr" panose="00000700000000000000" pitchFamily="2" charset="-78"/>
              </a:rPr>
              <a:t>او </a:t>
            </a:r>
            <a:r>
              <a:rPr lang="fa-IR" sz="2400" dirty="0">
                <a:solidFill>
                  <a:srgbClr val="002060"/>
                </a:solidFill>
                <a:latin typeface="IRANSans"/>
                <a:ea typeface="Times New Roman" panose="02020603050405020304" pitchFamily="18" charset="0"/>
                <a:cs typeface="B Titr" panose="00000700000000000000" pitchFamily="2" charset="-78"/>
              </a:rPr>
              <a:t>از اصحاب امام هادى عليه السلام و پس از آن حضرت وكيل امام حسن عسکری عليه السلام در</a:t>
            </a:r>
            <a:r>
              <a:rPr lang="fa-IR" sz="2400" dirty="0">
                <a:solidFill>
                  <a:srgbClr val="002060"/>
                </a:solidFill>
                <a:latin typeface="Calibri" panose="020F0502020204030204" pitchFamily="34" charset="0"/>
                <a:ea typeface="Times New Roman" panose="02020603050405020304" pitchFamily="18" charset="0"/>
                <a:cs typeface="Cambria" panose="02040503050406030204" pitchFamily="18" charset="0"/>
              </a:rPr>
              <a:t> </a:t>
            </a:r>
            <a:r>
              <a:rPr lang="fa-IR" sz="2400" dirty="0">
                <a:solidFill>
                  <a:srgbClr val="002060"/>
                </a:solidFill>
                <a:latin typeface="IRANSans"/>
                <a:ea typeface="Times New Roman" panose="02020603050405020304" pitchFamily="18" charset="0"/>
                <a:cs typeface="B Titr" panose="00000700000000000000" pitchFamily="2" charset="-78"/>
                <a:hlinkClick r:id="rId6" tooltip="نيشابور (صفحه وجود ندارد)"/>
              </a:rPr>
              <a:t>نيشابور</a:t>
            </a:r>
            <a:r>
              <a:rPr lang="fa-IR" sz="2400" dirty="0">
                <a:solidFill>
                  <a:srgbClr val="002060"/>
                </a:solidFill>
                <a:latin typeface="Calibri" panose="020F0502020204030204" pitchFamily="34" charset="0"/>
                <a:ea typeface="Times New Roman" panose="02020603050405020304" pitchFamily="18" charset="0"/>
                <a:cs typeface="Cambria" panose="02040503050406030204" pitchFamily="18" charset="0"/>
              </a:rPr>
              <a:t> </a:t>
            </a:r>
            <a:r>
              <a:rPr lang="fa-IR" sz="2400" dirty="0">
                <a:solidFill>
                  <a:srgbClr val="002060"/>
                </a:solidFill>
                <a:latin typeface="IRANSans"/>
                <a:ea typeface="Times New Roman" panose="02020603050405020304" pitchFamily="18" charset="0"/>
                <a:cs typeface="B Titr" panose="00000700000000000000" pitchFamily="2" charset="-78"/>
              </a:rPr>
              <a:t>بود</a:t>
            </a:r>
            <a:endParaRPr lang="en-US" sz="24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50000"/>
              </a:lnSpc>
              <a:spcAft>
                <a:spcPts val="120"/>
              </a:spcAft>
              <a:buSzPts val="1000"/>
              <a:buFont typeface="Symbol" panose="05050102010706020507" pitchFamily="18" charset="2"/>
              <a:buChar char=""/>
              <a:tabLst>
                <a:tab pos="457200" algn="l"/>
              </a:tabLst>
            </a:pPr>
            <a:r>
              <a:rPr lang="fa-IR" sz="2400" b="1" dirty="0" smtClean="0">
                <a:solidFill>
                  <a:srgbClr val="7030A0"/>
                </a:solidFill>
                <a:latin typeface="IRANSans"/>
                <a:ea typeface="Times New Roman" panose="02020603050405020304" pitchFamily="18" charset="0"/>
                <a:cs typeface="B Titr" panose="00000700000000000000" pitchFamily="2" charset="-78"/>
              </a:rPr>
              <a:t>ابراهیم بن محمد همدانی – </a:t>
            </a:r>
            <a:r>
              <a:rPr lang="fa-IR" sz="2400" b="1" dirty="0" smtClean="0">
                <a:solidFill>
                  <a:srgbClr val="002060"/>
                </a:solidFill>
                <a:latin typeface="IRANSans"/>
                <a:ea typeface="Times New Roman" panose="02020603050405020304" pitchFamily="18" charset="0"/>
                <a:cs typeface="B Titr" panose="00000700000000000000" pitchFamily="2" charset="-78"/>
              </a:rPr>
              <a:t>حسن بن راشد </a:t>
            </a:r>
            <a:r>
              <a:rPr lang="fa-IR" sz="2400" dirty="0" smtClean="0">
                <a:solidFill>
                  <a:srgbClr val="002060"/>
                </a:solidFill>
                <a:latin typeface="IRANSans"/>
                <a:ea typeface="Times New Roman" panose="02020603050405020304" pitchFamily="18" charset="0"/>
                <a:cs typeface="B Titr" panose="00000700000000000000" pitchFamily="2" charset="-78"/>
              </a:rPr>
              <a:t>مکنی </a:t>
            </a:r>
            <a:r>
              <a:rPr lang="fa-IR" sz="2400" dirty="0">
                <a:solidFill>
                  <a:srgbClr val="002060"/>
                </a:solidFill>
                <a:latin typeface="IRANSans"/>
                <a:ea typeface="Times New Roman" panose="02020603050405020304" pitchFamily="18" charset="0"/>
                <a:cs typeface="B Titr" panose="00000700000000000000" pitchFamily="2" charset="-78"/>
              </a:rPr>
              <a:t>به </a:t>
            </a:r>
            <a:r>
              <a:rPr lang="fa-IR" sz="2400" dirty="0" smtClean="0">
                <a:solidFill>
                  <a:srgbClr val="002060"/>
                </a:solidFill>
                <a:latin typeface="IRANSans"/>
                <a:ea typeface="Times New Roman" panose="02020603050405020304" pitchFamily="18" charset="0"/>
                <a:cs typeface="B Titr" panose="00000700000000000000" pitchFamily="2" charset="-78"/>
              </a:rPr>
              <a:t>ابوعلی - </a:t>
            </a:r>
            <a:r>
              <a:rPr lang="fa-IR" sz="2400" b="1" dirty="0" smtClean="0">
                <a:solidFill>
                  <a:schemeClr val="accent5">
                    <a:lumMod val="50000"/>
                  </a:schemeClr>
                </a:solidFill>
                <a:latin typeface="IRANSans"/>
                <a:ea typeface="Times New Roman" panose="02020603050405020304" pitchFamily="18" charset="0"/>
                <a:cs typeface="B Titr" panose="00000700000000000000" pitchFamily="2" charset="-78"/>
              </a:rPr>
              <a:t>حسن بن علی ناصر- </a:t>
            </a:r>
            <a:r>
              <a:rPr lang="fa-IR" sz="2400" b="1" dirty="0" smtClean="0">
                <a:solidFill>
                  <a:srgbClr val="002060"/>
                </a:solidFill>
                <a:latin typeface="IRANSans"/>
                <a:ea typeface="Times New Roman" panose="02020603050405020304" pitchFamily="18" charset="0"/>
                <a:cs typeface="B Titr" panose="00000700000000000000" pitchFamily="2" charset="-78"/>
              </a:rPr>
              <a:t>ابراهیم بن داودهاشمی یعقوبی</a:t>
            </a:r>
            <a:endParaRPr lang="en-US" sz="2400" dirty="0">
              <a:solidFill>
                <a:srgbClr val="002060"/>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14979583"/>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54832" y="288817"/>
            <a:ext cx="3536546" cy="487506"/>
          </a:xfrm>
          <a:prstGeom prst="rect">
            <a:avLst/>
          </a:prstGeom>
        </p:spPr>
        <p:txBody>
          <a:bodyPr wrap="none">
            <a:spAutoFit/>
          </a:bodyPr>
          <a:lstStyle/>
          <a:p>
            <a:pPr algn="just" rtl="1">
              <a:lnSpc>
                <a:spcPct val="107000"/>
              </a:lnSpc>
              <a:spcBef>
                <a:spcPts val="1200"/>
              </a:spcBef>
              <a:spcAft>
                <a:spcPts val="300"/>
              </a:spcAft>
            </a:pPr>
            <a:r>
              <a:rPr lang="fa-IR" sz="2400" dirty="0">
                <a:solidFill>
                  <a:srgbClr val="000000"/>
                </a:solidFill>
                <a:latin typeface="IRANSans"/>
                <a:ea typeface="Times New Roman" panose="02020603050405020304" pitchFamily="18" charset="0"/>
                <a:cs typeface="B Titr" panose="00000700000000000000" pitchFamily="2" charset="-78"/>
              </a:rPr>
              <a:t>شهادت امام هادی علیه </a:t>
            </a:r>
            <a:r>
              <a:rPr lang="fa-IR" sz="2400" dirty="0" smtClean="0">
                <a:solidFill>
                  <a:srgbClr val="000000"/>
                </a:solidFill>
                <a:latin typeface="IRANSans"/>
                <a:ea typeface="Times New Roman" panose="02020603050405020304" pitchFamily="18" charset="0"/>
                <a:cs typeface="B Titr" panose="00000700000000000000" pitchFamily="2" charset="-78"/>
              </a:rPr>
              <a:t>السلام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573024" y="776323"/>
            <a:ext cx="9290304" cy="5324535"/>
          </a:xfrm>
          <a:prstGeom prst="rect">
            <a:avLst/>
          </a:prstGeom>
        </p:spPr>
        <p:txBody>
          <a:bodyPr wrap="square">
            <a:spAutoFit/>
          </a:bodyPr>
          <a:lstStyle/>
          <a:p>
            <a:pPr algn="just" rtl="1">
              <a:lnSpc>
                <a:spcPct val="200000"/>
              </a:lnSpc>
              <a:spcBef>
                <a:spcPts val="600"/>
              </a:spcBef>
              <a:spcAft>
                <a:spcPts val="600"/>
              </a:spcAft>
            </a:pPr>
            <a:r>
              <a:rPr lang="fa-IR" sz="2400" dirty="0">
                <a:solidFill>
                  <a:srgbClr val="222222"/>
                </a:solidFill>
                <a:latin typeface="IRANSans"/>
                <a:ea typeface="Times New Roman" panose="02020603050405020304" pitchFamily="18" charset="0"/>
                <a:cs typeface="B Titr" panose="00000700000000000000" pitchFamily="2" charset="-78"/>
              </a:rPr>
              <a:t>آن حضرت در شهر سامرا به شهادت رسیدند. در مورد شهادت امام هادی علیه السلام و قاتل آن حضرت اختلاف است: برخی معتمد عباسی را قاتل آن حضرت میدانند (یعنی این واقعه در زمان خلافت معتمد رخ داده است) و به عقیده ی برخی دیگر معتز عباسی، فرمان قتل آن بزرگوار را صادر و معتمد آن را اجرا کرد. (یعنی این واقعه در زمان خلافت معتز روی داده است.)</a:t>
            </a:r>
            <a:endParaRPr lang="en-US" sz="2400" dirty="0">
              <a:latin typeface="Calibri" panose="020F0502020204030204" pitchFamily="34" charset="0"/>
              <a:ea typeface="Calibri" panose="020F0502020204030204" pitchFamily="34" charset="0"/>
              <a:cs typeface="Arial" panose="020B0604020202020204" pitchFamily="34" charset="0"/>
            </a:endParaRPr>
          </a:p>
          <a:p>
            <a:pPr algn="just" rtl="1">
              <a:lnSpc>
                <a:spcPct val="200000"/>
              </a:lnSpc>
              <a:spcBef>
                <a:spcPts val="600"/>
              </a:spcBef>
              <a:spcAft>
                <a:spcPts val="600"/>
              </a:spcAft>
            </a:pPr>
            <a:r>
              <a:rPr lang="fa-IR" sz="2400" dirty="0">
                <a:solidFill>
                  <a:srgbClr val="222222"/>
                </a:solidFill>
                <a:latin typeface="IRANSans"/>
                <a:ea typeface="Times New Roman" panose="02020603050405020304" pitchFamily="18" charset="0"/>
                <a:cs typeface="B Titr" panose="00000700000000000000" pitchFamily="2" charset="-78"/>
              </a:rPr>
              <a:t>پس از شهادت، امام حسن عسکری علیه السلام بر پیکر مطهر پدر خویش نماز گزارد و پس از تشییع جنازه، ایشان را در منزل خویش به خاک سپردند.</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03231804"/>
      </p:ext>
    </p:extLst>
  </p:cSld>
  <p:clrMapOvr>
    <a:masterClrMapping/>
  </p:clrMapOvr>
  <mc:AlternateContent xmlns:mc="http://schemas.openxmlformats.org/markup-compatibility/2006">
    <mc:Choice xmlns:p14="http://schemas.microsoft.com/office/powerpoint/2010/main" Requires="p14">
      <p:transition spd="slow" p14:dur="1250">
        <p14:flip dir="l"/>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wiki.ahlolbait.com/images/thumb/9/90/Emam_hadi_va_emam_asgri.jpg/270px-Emam_hadi_va_emam_asgri.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2030348" y="499872"/>
            <a:ext cx="5711571" cy="3664458"/>
          </a:xfrm>
          <a:prstGeom prst="rect">
            <a:avLst/>
          </a:prstGeom>
          <a:noFill/>
          <a:ln>
            <a:noFill/>
          </a:ln>
        </p:spPr>
      </p:pic>
      <p:sp>
        <p:nvSpPr>
          <p:cNvPr id="4" name="Rectangle 3"/>
          <p:cNvSpPr/>
          <p:nvPr/>
        </p:nvSpPr>
        <p:spPr>
          <a:xfrm>
            <a:off x="536448" y="4481561"/>
            <a:ext cx="9119616" cy="1154162"/>
          </a:xfrm>
          <a:prstGeom prst="rect">
            <a:avLst/>
          </a:prstGeom>
        </p:spPr>
        <p:txBody>
          <a:bodyPr wrap="square">
            <a:spAutoFit/>
          </a:bodyPr>
          <a:lstStyle/>
          <a:p>
            <a:pPr algn="ctr" rtl="1">
              <a:lnSpc>
                <a:spcPct val="150000"/>
              </a:lnSpc>
              <a:spcAft>
                <a:spcPts val="800"/>
              </a:spcAft>
            </a:pPr>
            <a:r>
              <a:rPr lang="fa-IR" sz="2400" dirty="0">
                <a:solidFill>
                  <a:schemeClr val="accent4">
                    <a:lumMod val="50000"/>
                  </a:schemeClr>
                </a:solidFill>
                <a:latin typeface="IRANSans"/>
                <a:ea typeface="Times New Roman" panose="02020603050405020304" pitchFamily="18" charset="0"/>
                <a:cs typeface="B Titr" panose="00000700000000000000" pitchFamily="2" charset="-78"/>
              </a:rPr>
              <a:t>مرقد مطهر امام هادی علیه السلام در سامرا فرزند بزرگوارشان امام حسن عسگری علیه السلام نیز در همین بقعه </a:t>
            </a:r>
            <a:r>
              <a:rPr lang="fa-IR" sz="2400" dirty="0" smtClean="0">
                <a:solidFill>
                  <a:schemeClr val="accent4">
                    <a:lumMod val="50000"/>
                  </a:schemeClr>
                </a:solidFill>
                <a:latin typeface="IRANSans"/>
                <a:ea typeface="Times New Roman" panose="02020603050405020304" pitchFamily="18" charset="0"/>
                <a:cs typeface="B Titr" panose="00000700000000000000" pitchFamily="2" charset="-78"/>
              </a:rPr>
              <a:t>مدفونند.</a:t>
            </a:r>
            <a:endParaRPr lang="en-US" sz="24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99220656"/>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47225" y="637756"/>
            <a:ext cx="2605200" cy="487506"/>
          </a:xfrm>
          <a:prstGeom prst="rect">
            <a:avLst/>
          </a:prstGeom>
        </p:spPr>
        <p:txBody>
          <a:bodyPr wrap="none">
            <a:spAutoFit/>
          </a:bodyPr>
          <a:lstStyle/>
          <a:p>
            <a:pPr algn="just" rtl="1">
              <a:lnSpc>
                <a:spcPct val="107000"/>
              </a:lnSpc>
              <a:spcBef>
                <a:spcPts val="1200"/>
              </a:spcBef>
              <a:spcAft>
                <a:spcPts val="300"/>
              </a:spcAft>
            </a:pPr>
            <a:r>
              <a:rPr lang="fa-IR" sz="2400" dirty="0">
                <a:solidFill>
                  <a:schemeClr val="accent5">
                    <a:lumMod val="50000"/>
                  </a:schemeClr>
                </a:solidFill>
                <a:latin typeface="IRANSans"/>
                <a:ea typeface="Times New Roman" panose="02020603050405020304" pitchFamily="18" charset="0"/>
                <a:cs typeface="B Titr" panose="00000700000000000000" pitchFamily="2" charset="-78"/>
              </a:rPr>
              <a:t>زیارت جامعه‌ی </a:t>
            </a:r>
            <a:r>
              <a:rPr lang="fa-IR" sz="2400" dirty="0" smtClean="0">
                <a:solidFill>
                  <a:schemeClr val="accent5">
                    <a:lumMod val="50000"/>
                  </a:schemeClr>
                </a:solidFill>
                <a:latin typeface="IRANSans"/>
                <a:ea typeface="Times New Roman" panose="02020603050405020304" pitchFamily="18" charset="0"/>
                <a:cs typeface="B Titr" panose="00000700000000000000" pitchFamily="2" charset="-78"/>
              </a:rPr>
              <a:t>کبیره :</a:t>
            </a:r>
            <a:endParaRPr lang="en-US" sz="1600" dirty="0">
              <a:solidFill>
                <a:schemeClr val="accent5">
                  <a:lumMod val="50000"/>
                </a:schemeClr>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493777" y="1650730"/>
            <a:ext cx="9400032" cy="3270126"/>
          </a:xfrm>
          <a:prstGeom prst="rect">
            <a:avLst/>
          </a:prstGeom>
        </p:spPr>
        <p:txBody>
          <a:bodyPr wrap="square">
            <a:spAutoFit/>
          </a:bodyPr>
          <a:lstStyle/>
          <a:p>
            <a:pPr algn="just" rtl="1">
              <a:lnSpc>
                <a:spcPct val="150000"/>
              </a:lnSpc>
              <a:spcBef>
                <a:spcPts val="600"/>
              </a:spcBef>
              <a:spcAft>
                <a:spcPts val="600"/>
              </a:spcAft>
            </a:pPr>
            <a:r>
              <a:rPr lang="fa-IR" sz="2800" dirty="0">
                <a:solidFill>
                  <a:srgbClr val="7030A0"/>
                </a:solidFill>
                <a:latin typeface="IRANSans"/>
                <a:ea typeface="Times New Roman" panose="02020603050405020304" pitchFamily="18" charset="0"/>
                <a:cs typeface="B Titr" panose="00000700000000000000" pitchFamily="2" charset="-78"/>
              </a:rPr>
              <a:t>از امام هادی علیه السلام چندین دعا و زیارت نامه برجای مانده است که از مشهورترین آنها زیارت جامعه ی کبیره است. این زیارت دارای سند صحیح بوده و از نظر بلاغت نیز در بالاترین درجه قرار دارد. شروح متعددی به فارسی و عربی بر این زیارت نوشته شده است. زیارت جامعه ی کبیره متضمن مفاهیمی بسیار عالی و مطالبی بدیع است</a:t>
            </a:r>
            <a:r>
              <a:rPr lang="fa-IR" sz="2800" dirty="0" smtClean="0">
                <a:solidFill>
                  <a:srgbClr val="7030A0"/>
                </a:solidFill>
                <a:latin typeface="IRANSans"/>
                <a:ea typeface="Times New Roman" panose="02020603050405020304" pitchFamily="18" charset="0"/>
                <a:cs typeface="B Titr" panose="00000700000000000000" pitchFamily="2" charset="-78"/>
              </a:rPr>
              <a:t>.</a:t>
            </a:r>
            <a:endParaRPr lang="en-US" sz="2800" dirty="0">
              <a:solidFill>
                <a:srgbClr val="7030A0"/>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80935807"/>
      </p:ext>
    </p:extLst>
  </p:cSld>
  <p:clrMapOvr>
    <a:masterClrMapping/>
  </p:clrMapOvr>
  <mc:AlternateContent xmlns:mc="http://schemas.openxmlformats.org/markup-compatibility/2006">
    <mc:Choice xmlns:p14="http://schemas.microsoft.com/office/powerpoint/2010/main" Requires="p14">
      <p:transition spd="slow" p14:dur="1250">
        <p14:switch dir="l"/>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216234" y="370237"/>
            <a:ext cx="2247731" cy="405880"/>
          </a:xfrm>
          <a:prstGeom prst="rect">
            <a:avLst/>
          </a:prstGeom>
        </p:spPr>
        <p:txBody>
          <a:bodyPr wrap="none">
            <a:spAutoFit/>
          </a:bodyPr>
          <a:lstStyle/>
          <a:p>
            <a:pPr algn="just" rtl="1">
              <a:lnSpc>
                <a:spcPts val="2250"/>
              </a:lnSpc>
              <a:spcAft>
                <a:spcPts val="750"/>
              </a:spcAft>
            </a:pPr>
            <a:r>
              <a:rPr lang="fa-IR" sz="2400" b="1" dirty="0" smtClean="0">
                <a:solidFill>
                  <a:srgbClr val="C00000"/>
                </a:solidFill>
                <a:latin typeface="IRANSans"/>
                <a:ea typeface="Times New Roman" panose="02020603050405020304" pitchFamily="18" charset="0"/>
                <a:cs typeface="2  Titr" panose="00000700000000000000" pitchFamily="2" charset="-78"/>
              </a:rPr>
              <a:t>ب) زیارت غدیریه :</a:t>
            </a:r>
            <a:endParaRPr lang="en-US" sz="2800" dirty="0">
              <a:solidFill>
                <a:srgbClr val="C00000"/>
              </a:solidFill>
              <a:latin typeface="Calibri" panose="020F0502020204030204" pitchFamily="34" charset="0"/>
              <a:ea typeface="Calibri" panose="020F0502020204030204" pitchFamily="34" charset="0"/>
              <a:cs typeface="2  Titr" panose="00000700000000000000" pitchFamily="2" charset="-78"/>
            </a:endParaRPr>
          </a:p>
        </p:txBody>
      </p:sp>
      <p:sp>
        <p:nvSpPr>
          <p:cNvPr id="6" name="Rectangle 5"/>
          <p:cNvSpPr/>
          <p:nvPr/>
        </p:nvSpPr>
        <p:spPr>
          <a:xfrm>
            <a:off x="536448" y="906971"/>
            <a:ext cx="9400032" cy="5180905"/>
          </a:xfrm>
          <a:prstGeom prst="rect">
            <a:avLst/>
          </a:prstGeom>
        </p:spPr>
        <p:txBody>
          <a:bodyPr wrap="square">
            <a:spAutoFit/>
          </a:bodyPr>
          <a:lstStyle/>
          <a:p>
            <a:pPr algn="just" rtl="1">
              <a:lnSpc>
                <a:spcPct val="150000"/>
              </a:lnSpc>
              <a:spcAft>
                <a:spcPts val="750"/>
              </a:spcAft>
            </a:pPr>
            <a:r>
              <a:rPr lang="fa-IR" sz="2400" b="1" dirty="0">
                <a:solidFill>
                  <a:srgbClr val="000000"/>
                </a:solidFill>
                <a:latin typeface="IRANSans"/>
                <a:ea typeface="Times New Roman" panose="02020603050405020304" pitchFamily="18" charset="0"/>
                <a:cs typeface="2  Titr" panose="00000700000000000000" pitchFamily="2" charset="-78"/>
              </a:rPr>
              <a:t>این زیارت به زیارت امیرالمؤمنین در عید غدیر خم معروف است. در سالی که معتصم امام علیه السلام را از مدینه به سامرا فراخواند، ایشان به زیارت امام علی علیه السلام در نجف اشرف رفته و این زیارت را قرائت کردند که در ضمن آن یکصد و پنجاه منقبت از مناقب امام علی علیه السلام بیان فرموده و از برخی مشکلات سیاسی و اجتماعی که ایشان را آزرده کرده بود، سخن گفتند</a:t>
            </a:r>
            <a:r>
              <a:rPr lang="en-US" sz="2400" b="1" dirty="0">
                <a:solidFill>
                  <a:srgbClr val="000000"/>
                </a:solidFill>
                <a:latin typeface="IRANSans"/>
                <a:ea typeface="Times New Roman" panose="02020603050405020304" pitchFamily="18" charset="0"/>
                <a:cs typeface="2  Titr" panose="00000700000000000000" pitchFamily="2" charset="-78"/>
              </a:rPr>
              <a:t>.</a:t>
            </a:r>
            <a:endParaRPr lang="en-US" sz="2400" dirty="0">
              <a:latin typeface="Calibri" panose="020F0502020204030204" pitchFamily="34" charset="0"/>
              <a:ea typeface="Calibri" panose="020F0502020204030204" pitchFamily="34" charset="0"/>
              <a:cs typeface="2  Titr" panose="00000700000000000000" pitchFamily="2" charset="-78"/>
            </a:endParaRPr>
          </a:p>
          <a:p>
            <a:pPr algn="just" rtl="1">
              <a:lnSpc>
                <a:spcPct val="150000"/>
              </a:lnSpc>
              <a:spcAft>
                <a:spcPts val="750"/>
              </a:spcAft>
            </a:pPr>
            <a:r>
              <a:rPr lang="fa-IR" sz="2400" b="1" dirty="0">
                <a:solidFill>
                  <a:srgbClr val="000000"/>
                </a:solidFill>
                <a:latin typeface="IRANSans"/>
                <a:ea typeface="Times New Roman" panose="02020603050405020304" pitchFamily="18" charset="0"/>
                <a:cs typeface="2  Titr" panose="00000700000000000000" pitchFamily="2" charset="-78"/>
              </a:rPr>
              <a:t>این زیارت از زیباترین، اصیل ترین، بدیع ترین و پربارترین زیارت هاست. در زمانی این زیارت توسط امام هادی علیه السلام قرائت شد که امامت به فراموشی سپرده شده بود. امام هادی علیه السلام در ضمن زیارت با ترسیم مظلومیت امام علی علیه السلام و هشدار به مردم، آنان را از خواب غفلت بیدار می کند</a:t>
            </a:r>
            <a:r>
              <a:rPr lang="en-US" sz="2400" b="1" dirty="0">
                <a:solidFill>
                  <a:srgbClr val="000000"/>
                </a:solidFill>
                <a:latin typeface="IRANSans"/>
                <a:ea typeface="Times New Roman" panose="02020603050405020304" pitchFamily="18" charset="0"/>
                <a:cs typeface="2  Titr" panose="00000700000000000000" pitchFamily="2" charset="-78"/>
              </a:rPr>
              <a:t>.</a:t>
            </a:r>
            <a:endParaRPr lang="en-US" sz="2400" dirty="0">
              <a:effectLst/>
              <a:latin typeface="Calibri" panose="020F0502020204030204" pitchFamily="34" charset="0"/>
              <a:ea typeface="Calibri" panose="020F0502020204030204" pitchFamily="34" charset="0"/>
              <a:cs typeface="2  Titr" panose="00000700000000000000" pitchFamily="2" charset="-78"/>
            </a:endParaRPr>
          </a:p>
        </p:txBody>
      </p:sp>
    </p:spTree>
    <p:extLst>
      <p:ext uri="{BB962C8B-B14F-4D97-AF65-F5344CB8AC3E}">
        <p14:creationId xmlns:p14="http://schemas.microsoft.com/office/powerpoint/2010/main" val="1230265093"/>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19502" y="247612"/>
            <a:ext cx="3692037" cy="421654"/>
          </a:xfrm>
          <a:prstGeom prst="rect">
            <a:avLst/>
          </a:prstGeom>
        </p:spPr>
        <p:txBody>
          <a:bodyPr wrap="none">
            <a:spAutoFit/>
          </a:bodyPr>
          <a:lstStyle/>
          <a:p>
            <a:pPr algn="just" rtl="1">
              <a:lnSpc>
                <a:spcPct val="107000"/>
              </a:lnSpc>
              <a:spcBef>
                <a:spcPts val="1200"/>
              </a:spcBef>
              <a:spcAft>
                <a:spcPts val="300"/>
              </a:spcAft>
            </a:pPr>
            <a:r>
              <a:rPr lang="fa-IR" sz="2000" dirty="0">
                <a:solidFill>
                  <a:srgbClr val="C00000"/>
                </a:solidFill>
                <a:latin typeface="IRANSans"/>
                <a:ea typeface="Times New Roman" panose="02020603050405020304" pitchFamily="18" charset="0"/>
                <a:cs typeface="B Titr" panose="00000700000000000000" pitchFamily="2" charset="-78"/>
              </a:rPr>
              <a:t>برخی از سخنان امام هادی </a:t>
            </a:r>
            <a:r>
              <a:rPr lang="fa-IR" sz="2000" dirty="0" smtClean="0">
                <a:solidFill>
                  <a:srgbClr val="C00000"/>
                </a:solidFill>
                <a:latin typeface="IRANSans"/>
                <a:ea typeface="Times New Roman" panose="02020603050405020304" pitchFamily="18" charset="0"/>
                <a:cs typeface="B Titr" panose="00000700000000000000" pitchFamily="2" charset="-78"/>
              </a:rPr>
              <a:t>علیه‌السلام :</a:t>
            </a:r>
            <a:endParaRPr lang="en-US" sz="1400"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390144" y="669266"/>
            <a:ext cx="10887456" cy="6040115"/>
          </a:xfrm>
          <a:prstGeom prst="rect">
            <a:avLst/>
          </a:prstGeom>
        </p:spPr>
        <p:txBody>
          <a:bodyPr wrap="square">
            <a:spAutoFit/>
          </a:bodyPr>
          <a:lstStyle/>
          <a:p>
            <a:pPr algn="just" rtl="1">
              <a:lnSpc>
                <a:spcPct val="150000"/>
              </a:lnSpc>
              <a:spcBef>
                <a:spcPts val="600"/>
              </a:spcBef>
              <a:spcAft>
                <a:spcPts val="600"/>
              </a:spcAft>
            </a:pPr>
            <a:r>
              <a:rPr lang="fa-IR" sz="2100" dirty="0">
                <a:solidFill>
                  <a:srgbClr val="222222"/>
                </a:solidFill>
                <a:latin typeface="IRANSans"/>
                <a:ea typeface="Times New Roman" panose="02020603050405020304" pitchFamily="18" charset="0"/>
                <a:cs typeface="B Titr" panose="00000700000000000000" pitchFamily="2" charset="-78"/>
              </a:rPr>
              <a:t>«</a:t>
            </a:r>
            <a:r>
              <a:rPr lang="fa-IR" sz="2100" dirty="0">
                <a:solidFill>
                  <a:srgbClr val="7030A0"/>
                </a:solidFill>
                <a:latin typeface="IRANSans"/>
                <a:ea typeface="Times New Roman" panose="02020603050405020304" pitchFamily="18" charset="0"/>
                <a:cs typeface="B Titr" panose="00000700000000000000" pitchFamily="2" charset="-78"/>
              </a:rPr>
              <a:t>الدُّنْيا سُوقٌ رَبِحَ فيها قَوْمٌ وَ خَسِرَ </a:t>
            </a:r>
            <a:r>
              <a:rPr lang="fa-IR" sz="2100" dirty="0" smtClean="0">
                <a:solidFill>
                  <a:srgbClr val="7030A0"/>
                </a:solidFill>
                <a:latin typeface="IRANSans"/>
                <a:ea typeface="Times New Roman" panose="02020603050405020304" pitchFamily="18" charset="0"/>
                <a:cs typeface="B Titr" panose="00000700000000000000" pitchFamily="2" charset="-78"/>
              </a:rPr>
              <a:t>آخَرُونَ </a:t>
            </a:r>
            <a:r>
              <a:rPr lang="fa-IR" sz="2100" dirty="0" smtClean="0">
                <a:solidFill>
                  <a:srgbClr val="222222"/>
                </a:solidFill>
                <a:latin typeface="IRANSans"/>
                <a:ea typeface="Times New Roman" panose="02020603050405020304" pitchFamily="18" charset="0"/>
                <a:cs typeface="B Titr" panose="00000700000000000000" pitchFamily="2" charset="-78"/>
              </a:rPr>
              <a:t>؛ </a:t>
            </a:r>
            <a:r>
              <a:rPr lang="fa-IR" sz="2100" dirty="0">
                <a:solidFill>
                  <a:srgbClr val="222222"/>
                </a:solidFill>
                <a:latin typeface="IRANSans"/>
                <a:ea typeface="Times New Roman" panose="02020603050405020304" pitchFamily="18" charset="0"/>
                <a:cs typeface="B Titr" panose="00000700000000000000" pitchFamily="2" charset="-78"/>
              </a:rPr>
              <a:t>دنيا همانند بازارى است كه عدّه اى در آن سود مى برند و عدّه اى ديگر ضرر و خسارت متحمّل مى شوند</a:t>
            </a:r>
            <a:r>
              <a:rPr lang="fa-IR" sz="2100" dirty="0" smtClean="0">
                <a:solidFill>
                  <a:srgbClr val="222222"/>
                </a:solidFill>
                <a:latin typeface="IRANSans"/>
                <a:ea typeface="Times New Roman" panose="02020603050405020304" pitchFamily="18" charset="0"/>
                <a:cs typeface="B Titr" panose="00000700000000000000" pitchFamily="2" charset="-78"/>
              </a:rPr>
              <a:t>».</a:t>
            </a:r>
          </a:p>
          <a:p>
            <a:pPr algn="just" rtl="1">
              <a:lnSpc>
                <a:spcPct val="150000"/>
              </a:lnSpc>
              <a:spcBef>
                <a:spcPts val="600"/>
              </a:spcBef>
              <a:spcAft>
                <a:spcPts val="600"/>
              </a:spcAft>
            </a:pPr>
            <a:r>
              <a:rPr lang="fa-IR" sz="2100" dirty="0" smtClean="0">
                <a:solidFill>
                  <a:srgbClr val="222222"/>
                </a:solidFill>
                <a:latin typeface="IRANSans"/>
                <a:ea typeface="Times New Roman" panose="02020603050405020304" pitchFamily="18" charset="0"/>
                <a:cs typeface="B Titr" panose="00000700000000000000" pitchFamily="2" charset="-78"/>
              </a:rPr>
              <a:t>«</a:t>
            </a:r>
            <a:r>
              <a:rPr lang="fa-IR" sz="2100" dirty="0">
                <a:solidFill>
                  <a:srgbClr val="7030A0"/>
                </a:solidFill>
                <a:latin typeface="IRANSans"/>
                <a:ea typeface="Times New Roman" panose="02020603050405020304" pitchFamily="18" charset="0"/>
                <a:cs typeface="B Titr" panose="00000700000000000000" pitchFamily="2" charset="-78"/>
              </a:rPr>
              <a:t>النّاسُ فِى الدُّنْيا بِالاْمْوالِ وَ فِى الاَّْخِرَةِ </a:t>
            </a:r>
            <a:r>
              <a:rPr lang="fa-IR" sz="2100" dirty="0" smtClean="0">
                <a:solidFill>
                  <a:srgbClr val="7030A0"/>
                </a:solidFill>
                <a:latin typeface="IRANSans"/>
                <a:ea typeface="Times New Roman" panose="02020603050405020304" pitchFamily="18" charset="0"/>
                <a:cs typeface="B Titr" panose="00000700000000000000" pitchFamily="2" charset="-78"/>
              </a:rPr>
              <a:t>بِالاْعْمالِ </a:t>
            </a:r>
            <a:r>
              <a:rPr lang="fa-IR" sz="2100" dirty="0" smtClean="0">
                <a:solidFill>
                  <a:srgbClr val="222222"/>
                </a:solidFill>
                <a:latin typeface="IRANSans"/>
                <a:ea typeface="Times New Roman" panose="02020603050405020304" pitchFamily="18" charset="0"/>
                <a:cs typeface="B Titr" panose="00000700000000000000" pitchFamily="2" charset="-78"/>
              </a:rPr>
              <a:t>؛ </a:t>
            </a:r>
            <a:r>
              <a:rPr lang="fa-IR" sz="2100" dirty="0">
                <a:solidFill>
                  <a:srgbClr val="222222"/>
                </a:solidFill>
                <a:latin typeface="IRANSans"/>
                <a:ea typeface="Times New Roman" panose="02020603050405020304" pitchFamily="18" charset="0"/>
                <a:cs typeface="B Titr" panose="00000700000000000000" pitchFamily="2" charset="-78"/>
              </a:rPr>
              <a:t>مردم در دنيا به وسيله ثروت و تجملات شهرت مى يابند ولى در آخرت به وسيله اعمال محاسبه و پاداش داده خواهند شد».</a:t>
            </a:r>
            <a:r>
              <a:rPr lang="fa-IR" sz="2100"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endParaRPr lang="fa-IR" sz="2100" dirty="0" smtClean="0">
              <a:solidFill>
                <a:srgbClr val="222222"/>
              </a:solidFill>
              <a:latin typeface="Calibri" panose="020F0502020204030204" pitchFamily="34" charset="0"/>
              <a:ea typeface="Times New Roman" panose="02020603050405020304" pitchFamily="18" charset="0"/>
              <a:cs typeface="Cambria" panose="02040503050406030204" pitchFamily="18" charset="0"/>
            </a:endParaRPr>
          </a:p>
          <a:p>
            <a:pPr algn="just" rtl="1">
              <a:lnSpc>
                <a:spcPct val="150000"/>
              </a:lnSpc>
              <a:spcBef>
                <a:spcPts val="600"/>
              </a:spcBef>
              <a:spcAft>
                <a:spcPts val="600"/>
              </a:spcAft>
            </a:pPr>
            <a:r>
              <a:rPr lang="fa-IR" sz="2100" dirty="0" smtClean="0">
                <a:solidFill>
                  <a:srgbClr val="222222"/>
                </a:solidFill>
                <a:latin typeface="IRANSans"/>
                <a:ea typeface="Times New Roman" panose="02020603050405020304" pitchFamily="18" charset="0"/>
                <a:cs typeface="B Titr" panose="00000700000000000000" pitchFamily="2" charset="-78"/>
              </a:rPr>
              <a:t>«</a:t>
            </a:r>
            <a:r>
              <a:rPr lang="fa-IR" sz="2100" dirty="0">
                <a:solidFill>
                  <a:srgbClr val="7030A0"/>
                </a:solidFill>
                <a:latin typeface="IRANSans"/>
                <a:ea typeface="Times New Roman" panose="02020603050405020304" pitchFamily="18" charset="0"/>
                <a:cs typeface="B Titr" panose="00000700000000000000" pitchFamily="2" charset="-78"/>
              </a:rPr>
              <a:t>مَنْ رَضِىَ عَنْ نَفْسِهِ كَثُرَ السّاخِطُونَ عَلَيْهِ</a:t>
            </a:r>
            <a:r>
              <a:rPr lang="fa-IR" sz="2100" dirty="0">
                <a:solidFill>
                  <a:srgbClr val="222222"/>
                </a:solidFill>
                <a:latin typeface="IRANSans"/>
                <a:ea typeface="Times New Roman" panose="02020603050405020304" pitchFamily="18" charset="0"/>
                <a:cs typeface="B Titr" panose="00000700000000000000" pitchFamily="2" charset="-78"/>
              </a:rPr>
              <a:t>؛ هر كه از خود راضى باشد بدگويان او زياد خواهند شد».</a:t>
            </a:r>
            <a:r>
              <a:rPr lang="fa-IR" sz="2100"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endParaRPr lang="fa-IR" sz="2100" dirty="0" smtClean="0">
              <a:solidFill>
                <a:srgbClr val="222222"/>
              </a:solidFill>
              <a:latin typeface="Calibri" panose="020F0502020204030204" pitchFamily="34" charset="0"/>
              <a:ea typeface="Times New Roman" panose="02020603050405020304" pitchFamily="18" charset="0"/>
              <a:cs typeface="Cambria" panose="02040503050406030204" pitchFamily="18" charset="0"/>
            </a:endParaRPr>
          </a:p>
          <a:p>
            <a:pPr algn="just" rtl="1">
              <a:lnSpc>
                <a:spcPct val="150000"/>
              </a:lnSpc>
              <a:spcBef>
                <a:spcPts val="600"/>
              </a:spcBef>
              <a:spcAft>
                <a:spcPts val="600"/>
              </a:spcAft>
            </a:pPr>
            <a:r>
              <a:rPr lang="fa-IR" sz="2100" dirty="0" smtClean="0">
                <a:solidFill>
                  <a:srgbClr val="222222"/>
                </a:solidFill>
                <a:latin typeface="IRANSans"/>
                <a:ea typeface="Times New Roman" panose="02020603050405020304" pitchFamily="18" charset="0"/>
                <a:cs typeface="B Titr" panose="00000700000000000000" pitchFamily="2" charset="-78"/>
              </a:rPr>
              <a:t>«</a:t>
            </a:r>
            <a:r>
              <a:rPr lang="fa-IR" sz="2100" dirty="0">
                <a:solidFill>
                  <a:srgbClr val="7030A0"/>
                </a:solidFill>
                <a:latin typeface="IRANSans"/>
                <a:ea typeface="Times New Roman" panose="02020603050405020304" pitchFamily="18" charset="0"/>
                <a:cs typeface="B Titr" panose="00000700000000000000" pitchFamily="2" charset="-78"/>
              </a:rPr>
              <a:t>اِنّ اللّهَ جَعَلَ الدّنيا دارَ بَلْوى وَالاْخِرَةَ دارَ عُقْبى، وَ جَعَلَ بَلْوى الدّنيا لِثوابِ الاْخِرَةِ سَبَباً وَ ثَوابَ الاْخِرَةِ مِنْ بَلْوَى </a:t>
            </a:r>
            <a:r>
              <a:rPr lang="fa-IR" sz="2100" dirty="0" smtClean="0">
                <a:solidFill>
                  <a:srgbClr val="7030A0"/>
                </a:solidFill>
                <a:latin typeface="IRANSans"/>
                <a:ea typeface="Times New Roman" panose="02020603050405020304" pitchFamily="18" charset="0"/>
                <a:cs typeface="B Titr" panose="00000700000000000000" pitchFamily="2" charset="-78"/>
              </a:rPr>
              <a:t>الدّنيا عِوَضا </a:t>
            </a:r>
            <a:r>
              <a:rPr lang="fa-IR" sz="2100" dirty="0" smtClean="0">
                <a:solidFill>
                  <a:srgbClr val="222222"/>
                </a:solidFill>
                <a:latin typeface="IRANSans"/>
                <a:ea typeface="Times New Roman" panose="02020603050405020304" pitchFamily="18" charset="0"/>
                <a:cs typeface="B Titr" panose="00000700000000000000" pitchFamily="2" charset="-78"/>
              </a:rPr>
              <a:t>؛ </a:t>
            </a:r>
            <a:r>
              <a:rPr lang="fa-IR" sz="2100" dirty="0">
                <a:solidFill>
                  <a:srgbClr val="222222"/>
                </a:solidFill>
                <a:latin typeface="IRANSans"/>
                <a:ea typeface="Times New Roman" panose="02020603050405020304" pitchFamily="18" charset="0"/>
                <a:cs typeface="B Titr" panose="00000700000000000000" pitchFamily="2" charset="-78"/>
              </a:rPr>
              <a:t>همانا خداوند، دنيا را جايگاه بلاها و امتحانات و مشكلات قرار داد؛ و آخرت را جايگاه نتيجه گيرى زحمات، پس بلاها و زحمات و سختى هاى دنيا را وسيله رسيدن به مقامات آخرت قرار داد و اجر و پاداش زحمات دنيا را در آخرت عطا مى فرمايد</a:t>
            </a:r>
            <a:r>
              <a:rPr lang="fa-IR" sz="2100" dirty="0" smtClean="0">
                <a:solidFill>
                  <a:srgbClr val="222222"/>
                </a:solidFill>
                <a:latin typeface="IRANSans"/>
                <a:ea typeface="Times New Roman" panose="02020603050405020304" pitchFamily="18" charset="0"/>
                <a:cs typeface="B Titr" panose="00000700000000000000" pitchFamily="2" charset="-78"/>
              </a:rPr>
              <a:t>».</a:t>
            </a:r>
            <a:endParaRPr lang="fa-IR" sz="2100" baseline="30000" dirty="0" smtClean="0">
              <a:solidFill>
                <a:srgbClr val="0B0080"/>
              </a:solidFill>
              <a:latin typeface="IRANSans"/>
              <a:ea typeface="Times New Roman" panose="02020603050405020304" pitchFamily="18" charset="0"/>
              <a:cs typeface="B Titr" panose="00000700000000000000" pitchFamily="2" charset="-78"/>
            </a:endParaRPr>
          </a:p>
          <a:p>
            <a:pPr algn="just" rtl="1">
              <a:lnSpc>
                <a:spcPct val="150000"/>
              </a:lnSpc>
              <a:spcBef>
                <a:spcPts val="600"/>
              </a:spcBef>
              <a:spcAft>
                <a:spcPts val="600"/>
              </a:spcAft>
            </a:pPr>
            <a:r>
              <a:rPr lang="fa-IR" sz="2100" dirty="0" smtClean="0">
                <a:solidFill>
                  <a:srgbClr val="222222"/>
                </a:solidFill>
                <a:latin typeface="IRANSans"/>
                <a:ea typeface="Times New Roman" panose="02020603050405020304" pitchFamily="18" charset="0"/>
                <a:cs typeface="B Titr" panose="00000700000000000000" pitchFamily="2" charset="-78"/>
              </a:rPr>
              <a:t>«</a:t>
            </a:r>
            <a:r>
              <a:rPr lang="fa-IR" sz="2100" dirty="0" smtClean="0">
                <a:solidFill>
                  <a:srgbClr val="7030A0"/>
                </a:solidFill>
                <a:latin typeface="IRANSans"/>
                <a:ea typeface="Times New Roman" panose="02020603050405020304" pitchFamily="18" charset="0"/>
                <a:cs typeface="B Titr" panose="00000700000000000000" pitchFamily="2" charset="-78"/>
              </a:rPr>
              <a:t>الْعُجْبُ </a:t>
            </a:r>
            <a:r>
              <a:rPr lang="fa-IR" sz="2100" dirty="0">
                <a:solidFill>
                  <a:srgbClr val="7030A0"/>
                </a:solidFill>
                <a:latin typeface="IRANSans"/>
                <a:ea typeface="Times New Roman" panose="02020603050405020304" pitchFamily="18" charset="0"/>
                <a:cs typeface="B Titr" panose="00000700000000000000" pitchFamily="2" charset="-78"/>
              </a:rPr>
              <a:t>صارِفٌ عَنْ طلب الْعِلْمِ، داعٍ إلىَ الْغَمْطِ </a:t>
            </a:r>
            <a:r>
              <a:rPr lang="fa-IR" sz="2100" dirty="0" smtClean="0">
                <a:solidFill>
                  <a:srgbClr val="7030A0"/>
                </a:solidFill>
                <a:latin typeface="IRANSans"/>
                <a:ea typeface="Times New Roman" panose="02020603050405020304" pitchFamily="18" charset="0"/>
                <a:cs typeface="B Titr" panose="00000700000000000000" pitchFamily="2" charset="-78"/>
              </a:rPr>
              <a:t>وَالْجَهْلِ </a:t>
            </a:r>
            <a:r>
              <a:rPr lang="fa-IR" sz="2100" dirty="0" smtClean="0">
                <a:solidFill>
                  <a:srgbClr val="222222"/>
                </a:solidFill>
                <a:latin typeface="IRANSans"/>
                <a:ea typeface="Times New Roman" panose="02020603050405020304" pitchFamily="18" charset="0"/>
                <a:cs typeface="B Titr" panose="00000700000000000000" pitchFamily="2" charset="-78"/>
              </a:rPr>
              <a:t>؛ </a:t>
            </a:r>
            <a:r>
              <a:rPr lang="fa-IR" sz="2100" dirty="0">
                <a:solidFill>
                  <a:srgbClr val="222222"/>
                </a:solidFill>
                <a:latin typeface="IRANSans"/>
                <a:ea typeface="Times New Roman" panose="02020603050405020304" pitchFamily="18" charset="0"/>
                <a:cs typeface="B Titr" panose="00000700000000000000" pitchFamily="2" charset="-78"/>
              </a:rPr>
              <a:t>خودبينى و غرور، انسان را از تحصيل علوم باز مى دارد و به سمت حقارت و نادانى مى </a:t>
            </a:r>
            <a:r>
              <a:rPr lang="fa-IR" sz="2100" dirty="0" smtClean="0">
                <a:solidFill>
                  <a:srgbClr val="222222"/>
                </a:solidFill>
                <a:latin typeface="IRANSans"/>
                <a:ea typeface="Times New Roman" panose="02020603050405020304" pitchFamily="18" charset="0"/>
                <a:cs typeface="B Titr" panose="00000700000000000000" pitchFamily="2" charset="-78"/>
              </a:rPr>
              <a:t>كشاند.</a:t>
            </a:r>
            <a:endParaRPr lang="en-US" sz="21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69604925"/>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9184" y="874934"/>
            <a:ext cx="11484864" cy="5743880"/>
          </a:xfrm>
          <a:prstGeom prst="rect">
            <a:avLst/>
          </a:prstGeom>
        </p:spPr>
        <p:txBody>
          <a:bodyPr wrap="square">
            <a:spAutoFit/>
          </a:bodyPr>
          <a:lstStyle/>
          <a:p>
            <a:pPr algn="just" rtl="1">
              <a:lnSpc>
                <a:spcPct val="150000"/>
              </a:lnSpc>
              <a:spcAft>
                <a:spcPts val="750"/>
              </a:spcAft>
            </a:pPr>
            <a:r>
              <a:rPr lang="fa-IR" sz="2200" b="1" dirty="0" smtClean="0">
                <a:solidFill>
                  <a:srgbClr val="7030A0"/>
                </a:solidFill>
                <a:latin typeface="IRANSans"/>
                <a:ea typeface="Times New Roman" panose="02020603050405020304" pitchFamily="18" charset="0"/>
                <a:cs typeface="2  Titr" panose="00000700000000000000" pitchFamily="2" charset="-78"/>
              </a:rPr>
              <a:t>1-</a:t>
            </a:r>
            <a:r>
              <a:rPr lang="en-US" sz="2200" b="1" dirty="0" smtClean="0">
                <a:solidFill>
                  <a:srgbClr val="7030A0"/>
                </a:solidFill>
                <a:latin typeface="IRANSans"/>
                <a:ea typeface="Times New Roman" panose="02020603050405020304" pitchFamily="18" charset="0"/>
                <a:cs typeface="2  Titr" panose="00000700000000000000" pitchFamily="2" charset="-78"/>
              </a:rPr>
              <a:t> </a:t>
            </a:r>
            <a:r>
              <a:rPr lang="fa-IR" sz="2200" b="1" dirty="0" smtClean="0">
                <a:solidFill>
                  <a:srgbClr val="7030A0"/>
                </a:solidFill>
                <a:latin typeface="IRANSans"/>
                <a:ea typeface="Times New Roman" panose="02020603050405020304" pitchFamily="18" charset="0"/>
                <a:cs typeface="2  Titr" panose="00000700000000000000" pitchFamily="2" charset="-78"/>
              </a:rPr>
              <a:t>ایجاد آمادگی فکری شیعیان جهت ورود به عصر غیبت :</a:t>
            </a:r>
            <a:endParaRPr lang="en-US" sz="2200" dirty="0" smtClean="0">
              <a:solidFill>
                <a:srgbClr val="7030A0"/>
              </a:solidFill>
              <a:latin typeface="Calibri" panose="020F0502020204030204" pitchFamily="34" charset="0"/>
              <a:ea typeface="Calibri" panose="020F0502020204030204" pitchFamily="34" charset="0"/>
              <a:cs typeface="2  Titr" panose="00000700000000000000" pitchFamily="2" charset="-78"/>
            </a:endParaRPr>
          </a:p>
          <a:p>
            <a:pPr algn="just" rtl="1">
              <a:lnSpc>
                <a:spcPct val="150000"/>
              </a:lnSpc>
              <a:spcAft>
                <a:spcPts val="750"/>
              </a:spcAft>
            </a:pPr>
            <a:r>
              <a:rPr lang="fa-IR" sz="2200" b="1" dirty="0" smtClean="0">
                <a:solidFill>
                  <a:srgbClr val="000000"/>
                </a:solidFill>
                <a:latin typeface="IRANSans"/>
                <a:ea typeface="Times New Roman" panose="02020603050405020304" pitchFamily="18" charset="0"/>
                <a:cs typeface="2  Titr" panose="00000700000000000000" pitchFamily="2" charset="-78"/>
              </a:rPr>
              <a:t>فراهم کردن زمینة ورود شیعه به عصر غیبت، از اقدامات اساسی امامان شیعه علیه السلام بود، که همواره شیعیان را متوجه این امر می کردند. در این راستا امام هادی علیه السلام هم اقداماتی انجام داده اند</a:t>
            </a:r>
            <a:r>
              <a:rPr lang="en-US" sz="2200" b="1" dirty="0" smtClean="0">
                <a:solidFill>
                  <a:srgbClr val="000000"/>
                </a:solidFill>
                <a:latin typeface="IRANSans"/>
                <a:ea typeface="Times New Roman" panose="02020603050405020304" pitchFamily="18" charset="0"/>
                <a:cs typeface="2  Titr" panose="00000700000000000000" pitchFamily="2" charset="-78"/>
              </a:rPr>
              <a:t>:</a:t>
            </a:r>
            <a:endParaRPr lang="en-US" sz="2200" dirty="0" smtClean="0">
              <a:latin typeface="Calibri" panose="020F0502020204030204" pitchFamily="34" charset="0"/>
              <a:ea typeface="Calibri" panose="020F0502020204030204" pitchFamily="34" charset="0"/>
              <a:cs typeface="2  Titr" panose="00000700000000000000" pitchFamily="2" charset="-78"/>
            </a:endParaRPr>
          </a:p>
          <a:p>
            <a:pPr algn="just" rtl="1">
              <a:lnSpc>
                <a:spcPct val="150000"/>
              </a:lnSpc>
              <a:spcAft>
                <a:spcPts val="750"/>
              </a:spcAft>
            </a:pPr>
            <a:r>
              <a:rPr lang="fa-IR" sz="2200" b="1" dirty="0" smtClean="0">
                <a:solidFill>
                  <a:srgbClr val="7030A0"/>
                </a:solidFill>
                <a:latin typeface="IRANSans"/>
                <a:ea typeface="Times New Roman" panose="02020603050405020304" pitchFamily="18" charset="0"/>
                <a:cs typeface="2  Titr" panose="00000700000000000000" pitchFamily="2" charset="-78"/>
              </a:rPr>
              <a:t>الف) </a:t>
            </a:r>
            <a:r>
              <a:rPr lang="fa-IR" sz="2200" b="1" dirty="0" smtClean="0">
                <a:solidFill>
                  <a:srgbClr val="000000"/>
                </a:solidFill>
                <a:latin typeface="IRANSans"/>
                <a:ea typeface="Times New Roman" panose="02020603050405020304" pitchFamily="18" charset="0"/>
                <a:cs typeface="2  Titr" panose="00000700000000000000" pitchFamily="2" charset="-78"/>
              </a:rPr>
              <a:t>بیان روایات فراوان در مورد فرا رسیدن و نزدیک بودن عصر غیبت ؛</a:t>
            </a:r>
            <a:endParaRPr lang="en-US" sz="2200" dirty="0" smtClean="0">
              <a:latin typeface="Calibri" panose="020F0502020204030204" pitchFamily="34" charset="0"/>
              <a:ea typeface="Calibri" panose="020F0502020204030204" pitchFamily="34" charset="0"/>
              <a:cs typeface="2  Titr" panose="00000700000000000000" pitchFamily="2" charset="-78"/>
            </a:endParaRPr>
          </a:p>
          <a:p>
            <a:pPr algn="just" rtl="1">
              <a:lnSpc>
                <a:spcPct val="150000"/>
              </a:lnSpc>
              <a:spcAft>
                <a:spcPts val="750"/>
              </a:spcAft>
            </a:pPr>
            <a:r>
              <a:rPr lang="fa-IR" sz="2200" b="1" dirty="0" smtClean="0">
                <a:solidFill>
                  <a:srgbClr val="7030A0"/>
                </a:solidFill>
                <a:latin typeface="IRANSans"/>
                <a:ea typeface="Times New Roman" panose="02020603050405020304" pitchFamily="18" charset="0"/>
                <a:cs typeface="2  Titr" panose="00000700000000000000" pitchFamily="2" charset="-78"/>
              </a:rPr>
              <a:t>ب) </a:t>
            </a:r>
            <a:r>
              <a:rPr lang="fa-IR" sz="2200" b="1" dirty="0" smtClean="0">
                <a:solidFill>
                  <a:srgbClr val="000000"/>
                </a:solidFill>
                <a:latin typeface="IRANSans"/>
                <a:ea typeface="Times New Roman" panose="02020603050405020304" pitchFamily="18" charset="0"/>
                <a:cs typeface="2  Titr" panose="00000700000000000000" pitchFamily="2" charset="-78"/>
              </a:rPr>
              <a:t>بشارت به ولادت حضرت حجت ومخفی بودن ولادت و هشدار این که مبادا مخفی بودن باعث تردید شما شیعیان گردد ؛</a:t>
            </a:r>
            <a:endParaRPr lang="en-US" sz="2200" dirty="0" smtClean="0">
              <a:latin typeface="Calibri" panose="020F0502020204030204" pitchFamily="34" charset="0"/>
              <a:ea typeface="Calibri" panose="020F0502020204030204" pitchFamily="34" charset="0"/>
              <a:cs typeface="2  Titr" panose="00000700000000000000" pitchFamily="2" charset="-78"/>
            </a:endParaRPr>
          </a:p>
          <a:p>
            <a:pPr algn="just" rtl="1">
              <a:lnSpc>
                <a:spcPct val="150000"/>
              </a:lnSpc>
              <a:spcAft>
                <a:spcPts val="750"/>
              </a:spcAft>
            </a:pPr>
            <a:r>
              <a:rPr lang="fa-IR" sz="2200" b="1" dirty="0" smtClean="0">
                <a:solidFill>
                  <a:srgbClr val="7030A0"/>
                </a:solidFill>
                <a:latin typeface="IRANSans"/>
                <a:ea typeface="Times New Roman" panose="02020603050405020304" pitchFamily="18" charset="0"/>
                <a:cs typeface="2  Titr" panose="00000700000000000000" pitchFamily="2" charset="-78"/>
              </a:rPr>
              <a:t>ج) </a:t>
            </a:r>
            <a:r>
              <a:rPr lang="fa-IR" sz="2200" b="1" dirty="0" smtClean="0">
                <a:solidFill>
                  <a:srgbClr val="000000"/>
                </a:solidFill>
                <a:latin typeface="IRANSans"/>
                <a:ea typeface="Times New Roman" panose="02020603050405020304" pitchFamily="18" charset="0"/>
                <a:cs typeface="2  Titr" panose="00000700000000000000" pitchFamily="2" charset="-78"/>
              </a:rPr>
              <a:t>کم کردن تماس مستقیم شیعیان با حضرت؛ به طوری که در سامرا مسائل شیعیان از طریق نامه یا نمایندگان حضرت پاسخ داده می شد؛ تا از قبل برای شرایط و تکالیف عصر غیبت و ارتباط غیر مستقیم با امام آمادگی داشته باشند ؛</a:t>
            </a:r>
          </a:p>
          <a:p>
            <a:pPr algn="just" rtl="1">
              <a:lnSpc>
                <a:spcPct val="150000"/>
              </a:lnSpc>
              <a:spcAft>
                <a:spcPts val="750"/>
              </a:spcAft>
            </a:pPr>
            <a:r>
              <a:rPr lang="fa-IR" sz="2200" b="1" dirty="0" smtClean="0">
                <a:solidFill>
                  <a:srgbClr val="7030A0"/>
                </a:solidFill>
                <a:latin typeface="IRANSans"/>
                <a:ea typeface="Times New Roman" panose="02020603050405020304" pitchFamily="18" charset="0"/>
                <a:cs typeface="2  Titr" panose="00000700000000000000" pitchFamily="2" charset="-78"/>
              </a:rPr>
              <a:t>د) </a:t>
            </a:r>
            <a:r>
              <a:rPr lang="fa-IR" sz="2200" b="1" dirty="0" smtClean="0">
                <a:solidFill>
                  <a:srgbClr val="000000"/>
                </a:solidFill>
                <a:latin typeface="IRANSans"/>
                <a:ea typeface="Times New Roman" panose="02020603050405020304" pitchFamily="18" charset="0"/>
                <a:cs typeface="2  Titr" panose="00000700000000000000" pitchFamily="2" charset="-78"/>
              </a:rPr>
              <a:t>تأیید برخی از کتب فقهی و اصول روایی شیعه</a:t>
            </a:r>
            <a:endParaRPr lang="en-US" sz="2200" dirty="0" smtClean="0">
              <a:latin typeface="Calibri" panose="020F0502020204030204" pitchFamily="34" charset="0"/>
              <a:ea typeface="Calibri" panose="020F0502020204030204" pitchFamily="34" charset="0"/>
              <a:cs typeface="2  Titr" panose="00000700000000000000" pitchFamily="2" charset="-78"/>
            </a:endParaRPr>
          </a:p>
          <a:p>
            <a:pPr algn="just" rtl="1">
              <a:lnSpc>
                <a:spcPct val="150000"/>
              </a:lnSpc>
              <a:spcAft>
                <a:spcPts val="750"/>
              </a:spcAft>
            </a:pPr>
            <a:r>
              <a:rPr lang="fa-IR" sz="2200" b="1" dirty="0" smtClean="0">
                <a:solidFill>
                  <a:srgbClr val="7030A0"/>
                </a:solidFill>
                <a:latin typeface="IRANSans"/>
                <a:ea typeface="Times New Roman" panose="02020603050405020304" pitchFamily="18" charset="0"/>
                <a:cs typeface="2  Titr" panose="00000700000000000000" pitchFamily="2" charset="-78"/>
              </a:rPr>
              <a:t>و) </a:t>
            </a:r>
            <a:r>
              <a:rPr lang="fa-IR" sz="2200" b="1" dirty="0" smtClean="0">
                <a:solidFill>
                  <a:srgbClr val="000000"/>
                </a:solidFill>
                <a:latin typeface="IRANSans"/>
                <a:ea typeface="Times New Roman" panose="02020603050405020304" pitchFamily="18" charset="0"/>
                <a:cs typeface="2  Titr" panose="00000700000000000000" pitchFamily="2" charset="-78"/>
              </a:rPr>
              <a:t>ارجاع سؤالات شیعیان به وکلا و توجیه وکلا نسبت به پرسش های شیعیان؛ با توجه به انحرافات و شبهات آن روز</a:t>
            </a:r>
            <a:r>
              <a:rPr lang="en-US" sz="2200" b="1" dirty="0" smtClean="0">
                <a:solidFill>
                  <a:srgbClr val="000000"/>
                </a:solidFill>
                <a:latin typeface="IRANSans"/>
                <a:ea typeface="Times New Roman" panose="02020603050405020304" pitchFamily="18" charset="0"/>
                <a:cs typeface="2  Titr" panose="00000700000000000000" pitchFamily="2" charset="-78"/>
              </a:rPr>
              <a:t>.</a:t>
            </a:r>
            <a:endParaRPr lang="en-US" sz="2200" dirty="0">
              <a:latin typeface="Calibri" panose="020F0502020204030204" pitchFamily="34" charset="0"/>
              <a:ea typeface="Calibri" panose="020F0502020204030204" pitchFamily="34" charset="0"/>
              <a:cs typeface="2  Titr" panose="00000700000000000000" pitchFamily="2" charset="-78"/>
            </a:endParaRPr>
          </a:p>
        </p:txBody>
      </p:sp>
      <p:sp>
        <p:nvSpPr>
          <p:cNvPr id="3" name="Rectangle 2"/>
          <p:cNvSpPr/>
          <p:nvPr/>
        </p:nvSpPr>
        <p:spPr>
          <a:xfrm>
            <a:off x="3831831" y="249005"/>
            <a:ext cx="3869970" cy="515526"/>
          </a:xfrm>
          <a:prstGeom prst="rect">
            <a:avLst/>
          </a:prstGeom>
        </p:spPr>
        <p:txBody>
          <a:bodyPr wrap="none">
            <a:spAutoFit/>
          </a:bodyPr>
          <a:lstStyle/>
          <a:p>
            <a:pPr algn="ctr" rtl="1">
              <a:lnSpc>
                <a:spcPct val="150000"/>
              </a:lnSpc>
              <a:spcAft>
                <a:spcPts val="750"/>
              </a:spcAft>
            </a:pPr>
            <a:r>
              <a:rPr lang="fa-IR" sz="2000" b="1" dirty="0" smtClean="0">
                <a:solidFill>
                  <a:srgbClr val="002060"/>
                </a:solidFill>
                <a:latin typeface="IRANSans"/>
                <a:ea typeface="Times New Roman" panose="02020603050405020304" pitchFamily="18" charset="0"/>
                <a:cs typeface="2  Titr" panose="00000700000000000000" pitchFamily="2" charset="-78"/>
              </a:rPr>
              <a:t>برخی از اقدامات امام هادی علیه السلام :</a:t>
            </a:r>
            <a:endParaRPr lang="en-US" sz="2000" dirty="0">
              <a:solidFill>
                <a:srgbClr val="002060"/>
              </a:solidFill>
              <a:latin typeface="Calibri" panose="020F0502020204030204" pitchFamily="34" charset="0"/>
              <a:ea typeface="Calibri" panose="020F0502020204030204" pitchFamily="34" charset="0"/>
              <a:cs typeface="2  Titr" panose="00000700000000000000" pitchFamily="2" charset="-78"/>
            </a:endParaRPr>
          </a:p>
        </p:txBody>
      </p:sp>
    </p:spTree>
    <p:extLst>
      <p:ext uri="{BB962C8B-B14F-4D97-AF65-F5344CB8AC3E}">
        <p14:creationId xmlns:p14="http://schemas.microsoft.com/office/powerpoint/2010/main" val="1846465709"/>
      </p:ext>
    </p:extLst>
  </p:cSld>
  <p:clrMapOvr>
    <a:masterClrMapping/>
  </p:clrMapOvr>
  <p:transition spd="slow">
    <p:wheel spokes="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26294"/>
            <a:ext cx="11484864" cy="6020238"/>
          </a:xfrm>
          <a:prstGeom prst="rect">
            <a:avLst/>
          </a:prstGeom>
        </p:spPr>
        <p:txBody>
          <a:bodyPr wrap="square">
            <a:spAutoFit/>
          </a:bodyPr>
          <a:lstStyle/>
          <a:p>
            <a:pPr algn="just" rtl="1">
              <a:lnSpc>
                <a:spcPct val="150000"/>
              </a:lnSpc>
              <a:spcAft>
                <a:spcPts val="750"/>
              </a:spcAft>
            </a:pPr>
            <a:r>
              <a:rPr lang="fa-IR" sz="2500" b="1" dirty="0" smtClean="0">
                <a:solidFill>
                  <a:srgbClr val="7030A0"/>
                </a:solidFill>
                <a:latin typeface="IRANSans"/>
                <a:ea typeface="Times New Roman" panose="02020603050405020304" pitchFamily="18" charset="0"/>
                <a:cs typeface="2  Titr" panose="00000700000000000000" pitchFamily="2" charset="-78"/>
              </a:rPr>
              <a:t>2- مبارزه </a:t>
            </a:r>
            <a:r>
              <a:rPr lang="fa-IR" sz="2500" b="1" dirty="0">
                <a:solidFill>
                  <a:srgbClr val="7030A0"/>
                </a:solidFill>
                <a:latin typeface="IRANSans"/>
                <a:ea typeface="Times New Roman" panose="02020603050405020304" pitchFamily="18" charset="0"/>
                <a:cs typeface="2  Titr" panose="00000700000000000000" pitchFamily="2" charset="-78"/>
              </a:rPr>
              <a:t>با </a:t>
            </a:r>
            <a:r>
              <a:rPr lang="fa-IR" sz="2500" b="1" dirty="0" smtClean="0">
                <a:solidFill>
                  <a:srgbClr val="7030A0"/>
                </a:solidFill>
                <a:latin typeface="IRANSans"/>
                <a:ea typeface="Times New Roman" panose="02020603050405020304" pitchFamily="18" charset="0"/>
                <a:cs typeface="2  Titr" panose="00000700000000000000" pitchFamily="2" charset="-78"/>
              </a:rPr>
              <a:t>انحرافات :</a:t>
            </a:r>
            <a:endParaRPr lang="en-US" sz="2500" dirty="0">
              <a:solidFill>
                <a:srgbClr val="7030A0"/>
              </a:solidFill>
              <a:latin typeface="Calibri" panose="020F0502020204030204" pitchFamily="34" charset="0"/>
              <a:ea typeface="Calibri" panose="020F0502020204030204" pitchFamily="34" charset="0"/>
              <a:cs typeface="2  Titr" panose="00000700000000000000" pitchFamily="2" charset="-78"/>
            </a:endParaRPr>
          </a:p>
          <a:p>
            <a:pPr algn="just" rtl="1">
              <a:lnSpc>
                <a:spcPct val="150000"/>
              </a:lnSpc>
              <a:spcAft>
                <a:spcPts val="750"/>
              </a:spcAft>
            </a:pPr>
            <a:r>
              <a:rPr lang="fa-IR" sz="2500" b="1" dirty="0">
                <a:solidFill>
                  <a:srgbClr val="000000"/>
                </a:solidFill>
                <a:latin typeface="IRANSans"/>
                <a:ea typeface="Times New Roman" panose="02020603050405020304" pitchFamily="18" charset="0"/>
                <a:cs typeface="2  Titr" panose="00000700000000000000" pitchFamily="2" charset="-78"/>
              </a:rPr>
              <a:t>غالیان کسانی بودند که بر مبنایی نادرست، امامان معصوم علیه السلام را تا مقام خدایی (نعوذبالله) بالا می بردند. امام هادی علیه السلام ـ همانند امامان قبلی ـ موضع خویش را در قبال آنان روشن می ساخت و آنان را از گروه شیعه نمی دانست و حتی در نامه های مختلف، غالیان را افرادی مشرک و کافر معرفی می فرمود و بیزاری خویش را از آنان به صورت آشکار اعلام می نمود</a:t>
            </a:r>
            <a:r>
              <a:rPr lang="fa-IR" sz="2500" b="1" dirty="0" smtClean="0">
                <a:solidFill>
                  <a:srgbClr val="000000"/>
                </a:solidFill>
                <a:latin typeface="IRANSans"/>
                <a:ea typeface="Times New Roman" panose="02020603050405020304" pitchFamily="18" charset="0"/>
                <a:cs typeface="2  Titr" panose="00000700000000000000" pitchFamily="2" charset="-78"/>
              </a:rPr>
              <a:t>.</a:t>
            </a:r>
            <a:endParaRPr lang="en-US" sz="2500" dirty="0">
              <a:latin typeface="Calibri" panose="020F0502020204030204" pitchFamily="34" charset="0"/>
              <a:ea typeface="Calibri" panose="020F0502020204030204" pitchFamily="34" charset="0"/>
              <a:cs typeface="2  Titr" panose="00000700000000000000" pitchFamily="2" charset="-78"/>
            </a:endParaRPr>
          </a:p>
          <a:p>
            <a:pPr algn="just" rtl="1">
              <a:lnSpc>
                <a:spcPct val="150000"/>
              </a:lnSpc>
              <a:spcAft>
                <a:spcPts val="750"/>
              </a:spcAft>
            </a:pPr>
            <a:r>
              <a:rPr lang="fa-IR" sz="2500" b="1" dirty="0">
                <a:solidFill>
                  <a:srgbClr val="000000"/>
                </a:solidFill>
                <a:latin typeface="IRANSans"/>
                <a:ea typeface="Times New Roman" panose="02020603050405020304" pitchFamily="18" charset="0"/>
                <a:cs typeface="2  Titr" panose="00000700000000000000" pitchFamily="2" charset="-78"/>
              </a:rPr>
              <a:t>گروه دیگری از منحرفان، صوفیان بودند که معمولاً با کناره گیری از دنیا، به شکل ریاکارانه در مقابل امام هادی علیه السلام می ایستادند. امام هادی علیه السلام شیعیان را از نزدیک شدن و هم نشینی با آنان و ورود به جلسه هایشان به شدت برحذر می داشت و آنان را هم نشینان شیطان و نابود کنندة پایه های دین و پیروان این گروه را نادانان می دانست و کسانی را که به آنها گرایش پیدا می کردند، احمق معرفی می فرمود</a:t>
            </a:r>
            <a:r>
              <a:rPr lang="fa-IR" sz="2500" b="1" dirty="0" smtClean="0">
                <a:solidFill>
                  <a:srgbClr val="000000"/>
                </a:solidFill>
                <a:latin typeface="IRANSans"/>
                <a:ea typeface="Times New Roman" panose="02020603050405020304" pitchFamily="18" charset="0"/>
                <a:cs typeface="2  Titr" panose="00000700000000000000" pitchFamily="2" charset="-78"/>
              </a:rPr>
              <a:t>.</a:t>
            </a:r>
            <a:endParaRPr lang="en-US" sz="2500" dirty="0">
              <a:latin typeface="Calibri" panose="020F0502020204030204" pitchFamily="34" charset="0"/>
              <a:ea typeface="Calibri" panose="020F0502020204030204" pitchFamily="34" charset="0"/>
              <a:cs typeface="2  Titr" panose="00000700000000000000" pitchFamily="2" charset="-78"/>
            </a:endParaRPr>
          </a:p>
        </p:txBody>
      </p:sp>
    </p:spTree>
    <p:extLst>
      <p:ext uri="{BB962C8B-B14F-4D97-AF65-F5344CB8AC3E}">
        <p14:creationId xmlns:p14="http://schemas.microsoft.com/office/powerpoint/2010/main" val="14632977"/>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7790" y="234696"/>
            <a:ext cx="6925056" cy="4242816"/>
          </a:xfrm>
          <a:prstGeom prst="rect">
            <a:avLst/>
          </a:prstGeom>
        </p:spPr>
      </p:pic>
      <p:sp>
        <p:nvSpPr>
          <p:cNvPr id="5" name="Content Placeholder 2"/>
          <p:cNvSpPr txBox="1">
            <a:spLocks/>
          </p:cNvSpPr>
          <p:nvPr/>
        </p:nvSpPr>
        <p:spPr>
          <a:xfrm>
            <a:off x="560832" y="4736148"/>
            <a:ext cx="9245156" cy="1452562"/>
          </a:xfrm>
          <a:prstGeom prst="rect">
            <a:avLst/>
          </a:prstGeom>
          <a:solidFill>
            <a:schemeClr val="accent1">
              <a:lumMod val="20000"/>
              <a:lumOff val="80000"/>
            </a:schemeClr>
          </a:solidFill>
        </p:spPr>
        <p:txBody>
          <a:bodyPr vert="horz" lIns="91440" tIns="45720" rIns="91440" bIns="45720" rtlCol="0" anchor="t">
            <a:normAutofit fontScale="77500" lnSpcReduction="20000"/>
          </a:bodyPr>
          <a:lstStyle>
            <a:lvl1pPr marL="0" indent="0" algn="r" defTabSz="457200" rtl="1"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1"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1"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1"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1"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1"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1"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1"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1"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marL="136525" algn="ctr">
              <a:buFont typeface="Wingdings 2" panose="05020102010507070707" pitchFamily="18" charset="2"/>
              <a:buNone/>
              <a:defRPr/>
            </a:pPr>
            <a:r>
              <a:rPr lang="fa-IR" sz="4000" b="1" dirty="0" smtClean="0">
                <a:solidFill>
                  <a:srgbClr val="FF0000"/>
                </a:solidFill>
              </a:rPr>
              <a:t>معاونت فرهنگی و دانشجویی</a:t>
            </a:r>
          </a:p>
          <a:p>
            <a:pPr marL="136525" algn="ctr">
              <a:buFont typeface="Wingdings 2" panose="05020102010507070707" pitchFamily="18" charset="2"/>
              <a:buNone/>
              <a:defRPr/>
            </a:pPr>
            <a:r>
              <a:rPr lang="fa-IR" sz="4000" b="1" dirty="0" smtClean="0">
                <a:solidFill>
                  <a:srgbClr val="FF0000"/>
                </a:solidFill>
              </a:rPr>
              <a:t> آموزشکده فنی و حرفه ای شهید بهشتی ارومیه</a:t>
            </a:r>
          </a:p>
        </p:txBody>
      </p:sp>
    </p:spTree>
    <p:extLst>
      <p:ext uri="{BB962C8B-B14F-4D97-AF65-F5344CB8AC3E}">
        <p14:creationId xmlns:p14="http://schemas.microsoft.com/office/powerpoint/2010/main" val="361684500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invX="1"/>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6992" y="302433"/>
            <a:ext cx="11484864" cy="6042680"/>
          </a:xfrm>
          <a:prstGeom prst="rect">
            <a:avLst/>
          </a:prstGeom>
        </p:spPr>
        <p:txBody>
          <a:bodyPr wrap="square">
            <a:spAutoFit/>
          </a:bodyPr>
          <a:lstStyle/>
          <a:p>
            <a:pPr algn="just" rtl="1">
              <a:lnSpc>
                <a:spcPct val="150000"/>
              </a:lnSpc>
              <a:spcAft>
                <a:spcPts val="750"/>
              </a:spcAft>
            </a:pPr>
            <a:r>
              <a:rPr lang="fa-IR" sz="2400" b="1" dirty="0" smtClean="0">
                <a:solidFill>
                  <a:srgbClr val="000000"/>
                </a:solidFill>
                <a:latin typeface="IRANSans"/>
                <a:ea typeface="Times New Roman" panose="02020603050405020304" pitchFamily="18" charset="0"/>
                <a:cs typeface="2  Titr" panose="00000700000000000000" pitchFamily="2" charset="-78"/>
              </a:rPr>
              <a:t>یکی </a:t>
            </a:r>
            <a:r>
              <a:rPr lang="fa-IR" sz="2400" b="1" dirty="0">
                <a:solidFill>
                  <a:srgbClr val="000000"/>
                </a:solidFill>
                <a:latin typeface="IRANSans"/>
                <a:ea typeface="Times New Roman" panose="02020603050405020304" pitchFamily="18" charset="0"/>
                <a:cs typeface="2  Titr" panose="00000700000000000000" pitchFamily="2" charset="-78"/>
              </a:rPr>
              <a:t>از اقدامات و فعالیت های ائمه علیه السلام پرورش شاگردان و افراد شایسته بوده است. امام هادی علیه السلام نیز با توجه به پراکندگی شیعیان در مناطق مختلف و وجود شبهات و انحرافات، نیروهایی را که استعدادهای لازم را داشتند شناسایی کرده و آنان را جهت پیش برد اهداف اسلامی تربیت می فرمودند. این افراد افزون بر راویانی هستند که سخنان و روایات امام هادی علیه السلام را نقل می نمودند. برخی از این افراد همان کسانی هستند که وکالت آن حضرت را عهده دار بودند. </a:t>
            </a:r>
            <a:endParaRPr lang="fa-IR" sz="2400" b="1" dirty="0" smtClean="0">
              <a:solidFill>
                <a:srgbClr val="000000"/>
              </a:solidFill>
              <a:latin typeface="IRANSans"/>
              <a:ea typeface="Times New Roman" panose="02020603050405020304" pitchFamily="18" charset="0"/>
              <a:cs typeface="2  Titr" panose="00000700000000000000" pitchFamily="2" charset="-78"/>
            </a:endParaRPr>
          </a:p>
          <a:p>
            <a:pPr algn="just" rtl="1">
              <a:lnSpc>
                <a:spcPct val="150000"/>
              </a:lnSpc>
              <a:spcAft>
                <a:spcPts val="750"/>
              </a:spcAft>
            </a:pPr>
            <a:r>
              <a:rPr lang="fa-IR" sz="2400" b="1" dirty="0" smtClean="0">
                <a:solidFill>
                  <a:srgbClr val="C00000"/>
                </a:solidFill>
                <a:latin typeface="IRANSans"/>
                <a:ea typeface="Times New Roman" panose="02020603050405020304" pitchFamily="18" charset="0"/>
                <a:cs typeface="2  Titr" panose="00000700000000000000" pitchFamily="2" charset="-78"/>
              </a:rPr>
              <a:t>برجسته </a:t>
            </a:r>
            <a:r>
              <a:rPr lang="fa-IR" sz="2400" b="1" dirty="0">
                <a:solidFill>
                  <a:srgbClr val="C00000"/>
                </a:solidFill>
                <a:latin typeface="IRANSans"/>
                <a:ea typeface="Times New Roman" panose="02020603050405020304" pitchFamily="18" charset="0"/>
                <a:cs typeface="2  Titr" panose="00000700000000000000" pitchFamily="2" charset="-78"/>
              </a:rPr>
              <a:t>ترین این افراد عبارتند از</a:t>
            </a:r>
            <a:r>
              <a:rPr lang="en-US" sz="2400" b="1" dirty="0" smtClean="0">
                <a:solidFill>
                  <a:srgbClr val="C00000"/>
                </a:solidFill>
                <a:latin typeface="IRANSans"/>
                <a:ea typeface="Times New Roman" panose="02020603050405020304" pitchFamily="18" charset="0"/>
                <a:cs typeface="2  Titr" panose="00000700000000000000" pitchFamily="2" charset="-78"/>
              </a:rPr>
              <a:t>:</a:t>
            </a:r>
          </a:p>
          <a:p>
            <a:pPr algn="just" rtl="1">
              <a:lnSpc>
                <a:spcPct val="150000"/>
              </a:lnSpc>
              <a:spcAft>
                <a:spcPts val="750"/>
              </a:spcAft>
            </a:pPr>
            <a:r>
              <a:rPr lang="fa-IR" sz="2400" b="1" dirty="0" smtClean="0">
                <a:solidFill>
                  <a:srgbClr val="000000"/>
                </a:solidFill>
                <a:latin typeface="IRANSans"/>
                <a:ea typeface="Times New Roman" panose="02020603050405020304" pitchFamily="18" charset="0"/>
                <a:cs typeface="2  Titr" panose="00000700000000000000" pitchFamily="2" charset="-78"/>
              </a:rPr>
              <a:t>1- </a:t>
            </a:r>
            <a:r>
              <a:rPr lang="fa-IR" sz="2400" b="1" dirty="0" smtClean="0">
                <a:solidFill>
                  <a:srgbClr val="7030A0"/>
                </a:solidFill>
                <a:latin typeface="IRANSans"/>
                <a:ea typeface="Times New Roman" panose="02020603050405020304" pitchFamily="18" charset="0"/>
                <a:cs typeface="2  Titr" panose="00000700000000000000" pitchFamily="2" charset="-78"/>
              </a:rPr>
              <a:t>عبدالعظیم </a:t>
            </a:r>
            <a:r>
              <a:rPr lang="fa-IR" sz="2400" b="1" dirty="0">
                <a:solidFill>
                  <a:srgbClr val="7030A0"/>
                </a:solidFill>
                <a:latin typeface="IRANSans"/>
                <a:ea typeface="Times New Roman" panose="02020603050405020304" pitchFamily="18" charset="0"/>
                <a:cs typeface="2  Titr" panose="00000700000000000000" pitchFamily="2" charset="-78"/>
              </a:rPr>
              <a:t>حسنی (ره)، </a:t>
            </a:r>
            <a:r>
              <a:rPr lang="fa-IR" sz="2400" b="1" dirty="0">
                <a:solidFill>
                  <a:srgbClr val="000000"/>
                </a:solidFill>
                <a:latin typeface="IRANSans"/>
                <a:ea typeface="Times New Roman" panose="02020603050405020304" pitchFamily="18" charset="0"/>
                <a:cs typeface="2  Titr" panose="00000700000000000000" pitchFamily="2" charset="-78"/>
              </a:rPr>
              <a:t>که مرقد وی در شهر ری می باشد و از یاران امام عسکری علیه السلام بوده </a:t>
            </a:r>
            <a:r>
              <a:rPr lang="fa-IR" sz="2400" b="1" dirty="0" smtClean="0">
                <a:solidFill>
                  <a:srgbClr val="000000"/>
                </a:solidFill>
                <a:latin typeface="IRANSans"/>
                <a:ea typeface="Times New Roman" panose="02020603050405020304" pitchFamily="18" charset="0"/>
                <a:cs typeface="2  Titr" panose="00000700000000000000" pitchFamily="2" charset="-78"/>
              </a:rPr>
              <a:t>است</a:t>
            </a:r>
            <a:endParaRPr lang="en-US" sz="2400" b="1" dirty="0" smtClean="0">
              <a:solidFill>
                <a:srgbClr val="000000"/>
              </a:solidFill>
              <a:latin typeface="IRANSans"/>
              <a:ea typeface="Times New Roman" panose="02020603050405020304" pitchFamily="18" charset="0"/>
              <a:cs typeface="2  Titr" panose="00000700000000000000" pitchFamily="2" charset="-78"/>
            </a:endParaRPr>
          </a:p>
          <a:p>
            <a:pPr algn="just" rtl="1">
              <a:lnSpc>
                <a:spcPct val="150000"/>
              </a:lnSpc>
              <a:spcAft>
                <a:spcPts val="750"/>
              </a:spcAft>
            </a:pPr>
            <a:r>
              <a:rPr lang="fa-IR" sz="2400" b="1" dirty="0" smtClean="0">
                <a:solidFill>
                  <a:srgbClr val="000000"/>
                </a:solidFill>
                <a:latin typeface="IRANSans"/>
                <a:ea typeface="Times New Roman" panose="02020603050405020304" pitchFamily="18" charset="0"/>
                <a:cs typeface="2  Titr" panose="00000700000000000000" pitchFamily="2" charset="-78"/>
              </a:rPr>
              <a:t>2- </a:t>
            </a:r>
            <a:r>
              <a:rPr lang="fa-IR" sz="2400" b="1" dirty="0" smtClean="0">
                <a:solidFill>
                  <a:srgbClr val="7030A0"/>
                </a:solidFill>
                <a:latin typeface="IRANSans"/>
                <a:ea typeface="Times New Roman" panose="02020603050405020304" pitchFamily="18" charset="0"/>
                <a:cs typeface="2  Titr" panose="00000700000000000000" pitchFamily="2" charset="-78"/>
              </a:rPr>
              <a:t>حسن </a:t>
            </a:r>
            <a:r>
              <a:rPr lang="fa-IR" sz="2400" b="1" dirty="0">
                <a:solidFill>
                  <a:srgbClr val="7030A0"/>
                </a:solidFill>
                <a:latin typeface="IRANSans"/>
                <a:ea typeface="Times New Roman" panose="02020603050405020304" pitchFamily="18" charset="0"/>
                <a:cs typeface="2  Titr" panose="00000700000000000000" pitchFamily="2" charset="-78"/>
              </a:rPr>
              <a:t>بن راشد، </a:t>
            </a:r>
            <a:r>
              <a:rPr lang="fa-IR" sz="2400" b="1" dirty="0">
                <a:solidFill>
                  <a:srgbClr val="000000"/>
                </a:solidFill>
                <a:latin typeface="IRANSans"/>
                <a:ea typeface="Times New Roman" panose="02020603050405020304" pitchFamily="18" charset="0"/>
                <a:cs typeface="2  Titr" panose="00000700000000000000" pitchFamily="2" charset="-78"/>
              </a:rPr>
              <a:t>مشهور به ابوعلی و وکیل امام هادی علیه السلام بوده است</a:t>
            </a:r>
            <a:r>
              <a:rPr lang="en-US" sz="2400" b="1" dirty="0">
                <a:solidFill>
                  <a:srgbClr val="000000"/>
                </a:solidFill>
                <a:latin typeface="IRANSans"/>
                <a:ea typeface="Times New Roman" panose="02020603050405020304" pitchFamily="18" charset="0"/>
                <a:cs typeface="2  Titr" panose="00000700000000000000" pitchFamily="2" charset="-78"/>
              </a:rPr>
              <a:t>.</a:t>
            </a:r>
            <a:endParaRPr lang="en-US" sz="2400" dirty="0">
              <a:latin typeface="Calibri" panose="020F0502020204030204" pitchFamily="34" charset="0"/>
              <a:ea typeface="Calibri" panose="020F0502020204030204" pitchFamily="34" charset="0"/>
              <a:cs typeface="2  Titr" panose="00000700000000000000" pitchFamily="2" charset="-78"/>
            </a:endParaRPr>
          </a:p>
          <a:p>
            <a:pPr algn="just" rtl="1">
              <a:lnSpc>
                <a:spcPct val="150000"/>
              </a:lnSpc>
              <a:spcAft>
                <a:spcPts val="750"/>
              </a:spcAft>
            </a:pPr>
            <a:r>
              <a:rPr lang="fa-IR" sz="2400" b="1" dirty="0" smtClean="0">
                <a:solidFill>
                  <a:srgbClr val="000000"/>
                </a:solidFill>
                <a:latin typeface="IRANSans"/>
                <a:ea typeface="Times New Roman" panose="02020603050405020304" pitchFamily="18" charset="0"/>
                <a:cs typeface="2  Titr" panose="00000700000000000000" pitchFamily="2" charset="-78"/>
              </a:rPr>
              <a:t>3- </a:t>
            </a:r>
            <a:r>
              <a:rPr lang="fa-IR" sz="2400" b="1" dirty="0" smtClean="0">
                <a:solidFill>
                  <a:srgbClr val="7030A0"/>
                </a:solidFill>
                <a:latin typeface="IRANSans"/>
                <a:ea typeface="Times New Roman" panose="02020603050405020304" pitchFamily="18" charset="0"/>
                <a:cs typeface="2  Titr" panose="00000700000000000000" pitchFamily="2" charset="-78"/>
              </a:rPr>
              <a:t>عثمان </a:t>
            </a:r>
            <a:r>
              <a:rPr lang="fa-IR" sz="2400" b="1" dirty="0">
                <a:solidFill>
                  <a:srgbClr val="7030A0"/>
                </a:solidFill>
                <a:latin typeface="IRANSans"/>
                <a:ea typeface="Times New Roman" panose="02020603050405020304" pitchFamily="18" charset="0"/>
                <a:cs typeface="2  Titr" panose="00000700000000000000" pitchFamily="2" charset="-78"/>
              </a:rPr>
              <a:t>بن سعید عمری، </a:t>
            </a:r>
            <a:r>
              <a:rPr lang="fa-IR" sz="2400" b="1" dirty="0">
                <a:solidFill>
                  <a:srgbClr val="000000"/>
                </a:solidFill>
                <a:latin typeface="IRANSans"/>
                <a:ea typeface="Times New Roman" panose="02020603050405020304" pitchFamily="18" charset="0"/>
                <a:cs typeface="2  Titr" panose="00000700000000000000" pitchFamily="2" charset="-78"/>
              </a:rPr>
              <a:t>که از یازده سالگی در محضر امام هادی علیه السلام بود و بعدها یکی از نایبان خاص امام زمان عجل الله تعالی فرجه الشریف شده است</a:t>
            </a:r>
            <a:r>
              <a:rPr lang="en-US" sz="2400" b="1" dirty="0" smtClean="0">
                <a:solidFill>
                  <a:srgbClr val="000000"/>
                </a:solidFill>
                <a:latin typeface="IRANSans"/>
                <a:ea typeface="Times New Roman" panose="02020603050405020304" pitchFamily="18" charset="0"/>
                <a:cs typeface="2  Titr" panose="00000700000000000000" pitchFamily="2" charset="-78"/>
              </a:rPr>
              <a:t>.</a:t>
            </a:r>
            <a:endParaRPr lang="en-US" sz="2400" dirty="0">
              <a:latin typeface="Calibri" panose="020F0502020204030204" pitchFamily="34" charset="0"/>
              <a:ea typeface="Calibri" panose="020F0502020204030204" pitchFamily="34" charset="0"/>
              <a:cs typeface="2  Titr" panose="00000700000000000000" pitchFamily="2" charset="-78"/>
            </a:endParaRPr>
          </a:p>
        </p:txBody>
      </p:sp>
    </p:spTree>
    <p:extLst>
      <p:ext uri="{BB962C8B-B14F-4D97-AF65-F5344CB8AC3E}">
        <p14:creationId xmlns:p14="http://schemas.microsoft.com/office/powerpoint/2010/main" val="3005069886"/>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1648" y="155606"/>
            <a:ext cx="11484864" cy="6363280"/>
          </a:xfrm>
          <a:prstGeom prst="rect">
            <a:avLst/>
          </a:prstGeom>
        </p:spPr>
        <p:txBody>
          <a:bodyPr wrap="square">
            <a:spAutoFit/>
          </a:bodyPr>
          <a:lstStyle/>
          <a:p>
            <a:pPr algn="just" rtl="1">
              <a:lnSpc>
                <a:spcPct val="150000"/>
              </a:lnSpc>
              <a:spcAft>
                <a:spcPts val="750"/>
              </a:spcAft>
            </a:pPr>
            <a:r>
              <a:rPr lang="fa-IR" sz="2000" b="1" dirty="0" smtClean="0">
                <a:solidFill>
                  <a:srgbClr val="7030A0"/>
                </a:solidFill>
                <a:latin typeface="IRANSans"/>
                <a:ea typeface="Times New Roman" panose="02020603050405020304" pitchFamily="18" charset="0"/>
                <a:cs typeface="2  Titr" panose="00000700000000000000" pitchFamily="2" charset="-78"/>
              </a:rPr>
              <a:t>4-</a:t>
            </a:r>
            <a:r>
              <a:rPr lang="en-US" sz="2000" b="1" dirty="0" smtClean="0">
                <a:solidFill>
                  <a:srgbClr val="7030A0"/>
                </a:solidFill>
                <a:latin typeface="IRANSans"/>
                <a:ea typeface="Times New Roman" panose="02020603050405020304" pitchFamily="18" charset="0"/>
                <a:cs typeface="2  Titr" panose="00000700000000000000" pitchFamily="2" charset="-78"/>
              </a:rPr>
              <a:t> </a:t>
            </a:r>
            <a:r>
              <a:rPr lang="fa-IR" sz="2000" b="1" dirty="0">
                <a:solidFill>
                  <a:srgbClr val="7030A0"/>
                </a:solidFill>
                <a:latin typeface="IRANSans"/>
                <a:ea typeface="Times New Roman" panose="02020603050405020304" pitchFamily="18" charset="0"/>
                <a:cs typeface="2  Titr" panose="00000700000000000000" pitchFamily="2" charset="-78"/>
              </a:rPr>
              <a:t>تقویت سازمان </a:t>
            </a:r>
            <a:r>
              <a:rPr lang="fa-IR" sz="2000" b="1" dirty="0" smtClean="0">
                <a:solidFill>
                  <a:srgbClr val="7030A0"/>
                </a:solidFill>
                <a:latin typeface="IRANSans"/>
                <a:ea typeface="Times New Roman" panose="02020603050405020304" pitchFamily="18" charset="0"/>
                <a:cs typeface="2  Titr" panose="00000700000000000000" pitchFamily="2" charset="-78"/>
              </a:rPr>
              <a:t>وکالت :</a:t>
            </a:r>
            <a:endParaRPr lang="en-US" sz="2000" dirty="0">
              <a:solidFill>
                <a:srgbClr val="7030A0"/>
              </a:solidFill>
              <a:latin typeface="Calibri" panose="020F0502020204030204" pitchFamily="34" charset="0"/>
              <a:ea typeface="Calibri" panose="020F0502020204030204" pitchFamily="34" charset="0"/>
              <a:cs typeface="2  Titr" panose="00000700000000000000" pitchFamily="2" charset="-78"/>
            </a:endParaRPr>
          </a:p>
          <a:p>
            <a:pPr algn="just" rtl="1">
              <a:lnSpc>
                <a:spcPct val="150000"/>
              </a:lnSpc>
              <a:spcAft>
                <a:spcPts val="750"/>
              </a:spcAft>
            </a:pPr>
            <a:r>
              <a:rPr lang="fa-IR" sz="2000" b="1" dirty="0">
                <a:solidFill>
                  <a:srgbClr val="000000"/>
                </a:solidFill>
                <a:latin typeface="IRANSans"/>
                <a:ea typeface="Times New Roman" panose="02020603050405020304" pitchFamily="18" charset="0"/>
                <a:cs typeface="2  Titr" panose="00000700000000000000" pitchFamily="2" charset="-78"/>
              </a:rPr>
              <a:t>با توجه به لزوم ارتباط بین رهبری و پیروان و پراکندگی شیعیان در اقصی نقاط بلاد اسلامی و با وجود خفقان عباسی و لزوم حفظ شیعیان و از همه مهمتر با توجه به اینکه امام علیه السلام در حصر و تحت نظارت و کنترل بوده اند، خیلی از شیعیان در بلا تکلیفی به سر می بردند. به همین علت سازمان وکالت که به صورت مخفی شکل گرفته بود و از زمان امام صادق علیه السلام فعالیت خود را آغاز نمود، در دوران امام هادی علیه السلام نیاز به تمهیدات بیشتری داشت</a:t>
            </a:r>
            <a:r>
              <a:rPr lang="en-US" sz="2000" b="1" dirty="0">
                <a:solidFill>
                  <a:srgbClr val="000000"/>
                </a:solidFill>
                <a:latin typeface="IRANSans"/>
                <a:ea typeface="Times New Roman" panose="02020603050405020304" pitchFamily="18" charset="0"/>
                <a:cs typeface="2  Titr" panose="00000700000000000000" pitchFamily="2" charset="-78"/>
              </a:rPr>
              <a:t>.</a:t>
            </a:r>
            <a:endParaRPr lang="en-US" sz="2000" dirty="0">
              <a:latin typeface="Calibri" panose="020F0502020204030204" pitchFamily="34" charset="0"/>
              <a:ea typeface="Calibri" panose="020F0502020204030204" pitchFamily="34" charset="0"/>
              <a:cs typeface="2  Titr" panose="00000700000000000000" pitchFamily="2" charset="-78"/>
            </a:endParaRPr>
          </a:p>
          <a:p>
            <a:pPr algn="just" rtl="1">
              <a:lnSpc>
                <a:spcPct val="150000"/>
              </a:lnSpc>
              <a:spcAft>
                <a:spcPts val="750"/>
              </a:spcAft>
            </a:pPr>
            <a:r>
              <a:rPr lang="fa-IR" sz="2000" b="1" dirty="0">
                <a:solidFill>
                  <a:srgbClr val="000000"/>
                </a:solidFill>
                <a:latin typeface="IRANSans"/>
                <a:ea typeface="Times New Roman" panose="02020603050405020304" pitchFamily="18" charset="0"/>
                <a:cs typeface="2  Titr" panose="00000700000000000000" pitchFamily="2" charset="-78"/>
              </a:rPr>
              <a:t>در زمان امام هادی علیه السلام شیعیان ایران، عراق، یمن ومصر ارتباط مستمر و خوبی با حضرت داشتند. وکلای امام علیه السلام علاوه بر جمع آوری خمس و ارسال آن به امام علیه السلام ، در مسائل کلامی و فقهی نیز نقش سازنده ای داشته اند و در جا انداختن امامت امام بعدی و ورود شیعه به عصر غیبت، تلاش خستگی ناپذیری از خود به نمایش گذاشتند. (البته گاهی افرادی از این وکلا دستخوش انحراف از خط امام علیه السلام شده و مورد تکذیب آن حضرت هم واقع می شدند. در این شرایط کسان دیگری جایگزین آنها می </a:t>
            </a:r>
            <a:r>
              <a:rPr lang="fa-IR" sz="2000" b="1" dirty="0" smtClean="0">
                <a:solidFill>
                  <a:srgbClr val="000000"/>
                </a:solidFill>
                <a:latin typeface="IRANSans"/>
                <a:ea typeface="Times New Roman" panose="02020603050405020304" pitchFamily="18" charset="0"/>
                <a:cs typeface="2  Titr" panose="00000700000000000000" pitchFamily="2" charset="-78"/>
              </a:rPr>
              <a:t>شدند.</a:t>
            </a:r>
            <a:endParaRPr lang="en-US" sz="2000" dirty="0">
              <a:latin typeface="Calibri" panose="020F0502020204030204" pitchFamily="34" charset="0"/>
              <a:ea typeface="Calibri" panose="020F0502020204030204" pitchFamily="34" charset="0"/>
              <a:cs typeface="2  Titr" panose="00000700000000000000" pitchFamily="2" charset="-78"/>
            </a:endParaRPr>
          </a:p>
          <a:p>
            <a:pPr algn="just" rtl="1">
              <a:lnSpc>
                <a:spcPct val="150000"/>
              </a:lnSpc>
              <a:spcAft>
                <a:spcPts val="750"/>
              </a:spcAft>
            </a:pPr>
            <a:r>
              <a:rPr lang="fa-IR" sz="2000" b="1" dirty="0">
                <a:solidFill>
                  <a:srgbClr val="000000"/>
                </a:solidFill>
                <a:latin typeface="IRANSans"/>
                <a:ea typeface="Times New Roman" panose="02020603050405020304" pitchFamily="18" charset="0"/>
                <a:cs typeface="2  Titr" panose="00000700000000000000" pitchFamily="2" charset="-78"/>
              </a:rPr>
              <a:t>این شبکه ارتباطی چنان اهمیت داشت که متوکل را به فکر کنترل و نابودی آن انداخت و با تشکیل نیروهایی ویژه به دستگیری، شکنجه، حبس و شهادت برخی از وکلای امام علیه السلام در نقاط مختلف اقدام کرد؛ اما موفق نشد این شبکه گسترده را از میان بردارد</a:t>
            </a:r>
            <a:r>
              <a:rPr lang="en-US" sz="2000" b="1" dirty="0" smtClean="0">
                <a:solidFill>
                  <a:srgbClr val="000000"/>
                </a:solidFill>
                <a:latin typeface="IRANSans"/>
                <a:ea typeface="Times New Roman" panose="02020603050405020304" pitchFamily="18" charset="0"/>
                <a:cs typeface="2  Titr" panose="00000700000000000000" pitchFamily="2" charset="-78"/>
              </a:rPr>
              <a:t>.</a:t>
            </a:r>
            <a:endParaRPr lang="en-US" sz="2000" dirty="0">
              <a:latin typeface="Calibri" panose="020F0502020204030204" pitchFamily="34" charset="0"/>
              <a:ea typeface="Calibri" panose="020F0502020204030204" pitchFamily="34" charset="0"/>
              <a:cs typeface="2  Titr" panose="00000700000000000000" pitchFamily="2" charset="-78"/>
            </a:endParaRPr>
          </a:p>
        </p:txBody>
      </p:sp>
    </p:spTree>
    <p:extLst>
      <p:ext uri="{BB962C8B-B14F-4D97-AF65-F5344CB8AC3E}">
        <p14:creationId xmlns:p14="http://schemas.microsoft.com/office/powerpoint/2010/main" val="232327640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invX="1"/>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1104" y="460406"/>
            <a:ext cx="11058144" cy="5365571"/>
          </a:xfrm>
          <a:prstGeom prst="rect">
            <a:avLst/>
          </a:prstGeom>
        </p:spPr>
        <p:txBody>
          <a:bodyPr wrap="square">
            <a:spAutoFit/>
          </a:bodyPr>
          <a:lstStyle/>
          <a:p>
            <a:pPr algn="just" rtl="1">
              <a:lnSpc>
                <a:spcPct val="150000"/>
              </a:lnSpc>
              <a:spcAft>
                <a:spcPts val="750"/>
              </a:spcAft>
            </a:pPr>
            <a:r>
              <a:rPr lang="fa-IR" sz="3200" b="1" dirty="0" smtClean="0">
                <a:solidFill>
                  <a:srgbClr val="7030A0"/>
                </a:solidFill>
                <a:latin typeface="IRANSans"/>
                <a:ea typeface="Times New Roman" panose="02020603050405020304" pitchFamily="18" charset="0"/>
                <a:cs typeface="2  Titr" panose="00000700000000000000" pitchFamily="2" charset="-78"/>
              </a:rPr>
              <a:t>5-</a:t>
            </a:r>
            <a:r>
              <a:rPr lang="en-US" sz="3200" b="1" dirty="0" smtClean="0">
                <a:solidFill>
                  <a:srgbClr val="7030A0"/>
                </a:solidFill>
                <a:latin typeface="IRANSans"/>
                <a:ea typeface="Times New Roman" panose="02020603050405020304" pitchFamily="18" charset="0"/>
                <a:cs typeface="2  Titr" panose="00000700000000000000" pitchFamily="2" charset="-78"/>
              </a:rPr>
              <a:t> </a:t>
            </a:r>
            <a:r>
              <a:rPr lang="fa-IR" sz="3200" b="1" dirty="0">
                <a:solidFill>
                  <a:srgbClr val="7030A0"/>
                </a:solidFill>
                <a:latin typeface="IRANSans"/>
                <a:ea typeface="Times New Roman" panose="02020603050405020304" pitchFamily="18" charset="0"/>
                <a:cs typeface="2  Titr" panose="00000700000000000000" pitchFamily="2" charset="-78"/>
              </a:rPr>
              <a:t>تبیین مقام شامخ امامت از طریق زیارت غدیریه و زیارت </a:t>
            </a:r>
            <a:r>
              <a:rPr lang="fa-IR" sz="3200" b="1" dirty="0" smtClean="0">
                <a:solidFill>
                  <a:srgbClr val="7030A0"/>
                </a:solidFill>
                <a:latin typeface="IRANSans"/>
                <a:ea typeface="Times New Roman" panose="02020603050405020304" pitchFamily="18" charset="0"/>
                <a:cs typeface="2  Titr" panose="00000700000000000000" pitchFamily="2" charset="-78"/>
              </a:rPr>
              <a:t>جامعه:</a:t>
            </a:r>
            <a:endParaRPr lang="en-US" sz="3200" dirty="0">
              <a:solidFill>
                <a:srgbClr val="7030A0"/>
              </a:solidFill>
              <a:latin typeface="Calibri" panose="020F0502020204030204" pitchFamily="34" charset="0"/>
              <a:ea typeface="Calibri" panose="020F0502020204030204" pitchFamily="34" charset="0"/>
              <a:cs typeface="2  Titr" panose="00000700000000000000" pitchFamily="2" charset="-78"/>
            </a:endParaRPr>
          </a:p>
          <a:p>
            <a:pPr algn="just" rtl="1">
              <a:lnSpc>
                <a:spcPct val="150000"/>
              </a:lnSpc>
              <a:spcAft>
                <a:spcPts val="750"/>
              </a:spcAft>
            </a:pPr>
            <a:r>
              <a:rPr lang="fa-IR" sz="3200" b="1" dirty="0">
                <a:solidFill>
                  <a:srgbClr val="000000"/>
                </a:solidFill>
                <a:latin typeface="IRANSans"/>
                <a:ea typeface="Times New Roman" panose="02020603050405020304" pitchFamily="18" charset="0"/>
                <a:cs typeface="2  Titr" panose="00000700000000000000" pitchFamily="2" charset="-78"/>
              </a:rPr>
              <a:t>در زمان امام هادی علیه السلام اصل امامت باید معرفی می گردید؛ چون ائمه علیهم السلام و فضائل و جایگاه ایشان رو به فراموشی می رفت. امام هادی علیه السلام پدران و اجداد گرامی خود را با بیان زیارات معرفی می کردند. مجموعه این زیارات و ادعیه به عنوان یک دائرة المعارف شیعه به حساب می آید و در بردارنده دلایل بسیار استوار در حقانیت ائمه اطهار و اهل بیت علیهم السلام می باشد</a:t>
            </a:r>
            <a:r>
              <a:rPr lang="en-US" sz="3200" b="1" dirty="0">
                <a:solidFill>
                  <a:srgbClr val="000000"/>
                </a:solidFill>
                <a:latin typeface="IRANSans"/>
                <a:ea typeface="Times New Roman" panose="02020603050405020304" pitchFamily="18" charset="0"/>
                <a:cs typeface="2  Titr" panose="00000700000000000000" pitchFamily="2" charset="-78"/>
              </a:rPr>
              <a:t>.</a:t>
            </a:r>
            <a:endParaRPr lang="en-US" sz="3200" dirty="0">
              <a:effectLst/>
              <a:latin typeface="Calibri" panose="020F0502020204030204" pitchFamily="34" charset="0"/>
              <a:ea typeface="Calibri" panose="020F0502020204030204" pitchFamily="34" charset="0"/>
              <a:cs typeface="2  Titr" panose="00000700000000000000" pitchFamily="2" charset="-78"/>
            </a:endParaRPr>
          </a:p>
        </p:txBody>
      </p:sp>
    </p:spTree>
    <p:extLst>
      <p:ext uri="{BB962C8B-B14F-4D97-AF65-F5344CB8AC3E}">
        <p14:creationId xmlns:p14="http://schemas.microsoft.com/office/powerpoint/2010/main" val="132394125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invX="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1248" y="85344"/>
            <a:ext cx="8229473" cy="6632448"/>
          </a:xfrm>
          <a:prstGeom prst="rect">
            <a:avLst/>
          </a:prstGeom>
        </p:spPr>
      </p:pic>
    </p:spTree>
    <p:extLst>
      <p:ext uri="{BB962C8B-B14F-4D97-AF65-F5344CB8AC3E}">
        <p14:creationId xmlns:p14="http://schemas.microsoft.com/office/powerpoint/2010/main" val="235523117"/>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21017" y="501134"/>
            <a:ext cx="3539752" cy="584775"/>
          </a:xfrm>
          <a:prstGeom prst="rect">
            <a:avLst/>
          </a:prstGeom>
        </p:spPr>
        <p:txBody>
          <a:bodyPr wrap="none">
            <a:spAutoFit/>
          </a:bodyPr>
          <a:lstStyle/>
          <a:p>
            <a:r>
              <a:rPr lang="fa-IR" sz="3200" kern="1800" dirty="0">
                <a:solidFill>
                  <a:srgbClr val="7030A0"/>
                </a:solidFill>
                <a:latin typeface="Georgia" panose="02040502050405020303" pitchFamily="18" charset="0"/>
                <a:ea typeface="Times New Roman" panose="02020603050405020304" pitchFamily="18" charset="0"/>
                <a:cs typeface="B Titr" panose="00000700000000000000" pitchFamily="2" charset="-78"/>
              </a:rPr>
              <a:t>امام هادی علیه </a:t>
            </a:r>
            <a:r>
              <a:rPr lang="fa-IR" sz="3200" kern="1800" dirty="0" smtClean="0">
                <a:solidFill>
                  <a:srgbClr val="7030A0"/>
                </a:solidFill>
                <a:latin typeface="Georgia" panose="02040502050405020303" pitchFamily="18" charset="0"/>
                <a:ea typeface="Times New Roman" panose="02020603050405020304" pitchFamily="18" charset="0"/>
                <a:cs typeface="B Titr" panose="00000700000000000000" pitchFamily="2" charset="-78"/>
              </a:rPr>
              <a:t>السلام :</a:t>
            </a:r>
            <a:endParaRPr lang="fa-IR" sz="3200" dirty="0">
              <a:solidFill>
                <a:srgbClr val="7030A0"/>
              </a:solidFill>
            </a:endParaRPr>
          </a:p>
        </p:txBody>
      </p:sp>
      <p:sp>
        <p:nvSpPr>
          <p:cNvPr id="3" name="Rectangle 2"/>
          <p:cNvSpPr/>
          <p:nvPr/>
        </p:nvSpPr>
        <p:spPr>
          <a:xfrm>
            <a:off x="646176" y="1254127"/>
            <a:ext cx="8948928" cy="4401205"/>
          </a:xfrm>
          <a:prstGeom prst="rect">
            <a:avLst/>
          </a:prstGeom>
        </p:spPr>
        <p:txBody>
          <a:bodyPr wrap="square">
            <a:spAutoFit/>
          </a:bodyPr>
          <a:lstStyle/>
          <a:p>
            <a:pPr algn="just" rtl="1">
              <a:lnSpc>
                <a:spcPct val="200000"/>
              </a:lnSpc>
              <a:spcBef>
                <a:spcPts val="600"/>
              </a:spcBef>
              <a:spcAft>
                <a:spcPts val="600"/>
              </a:spcAft>
            </a:pPr>
            <a:r>
              <a:rPr lang="fa-IR" sz="2800" b="1" dirty="0">
                <a:solidFill>
                  <a:srgbClr val="222222"/>
                </a:solidFill>
                <a:latin typeface="IRANSans"/>
                <a:ea typeface="Times New Roman" panose="02020603050405020304" pitchFamily="18" charset="0"/>
                <a:cs typeface="B Titr" panose="00000700000000000000" pitchFamily="2" charset="-78"/>
              </a:rPr>
              <a:t>علی بن محمد علیه السلام</a:t>
            </a:r>
            <a:r>
              <a:rPr lang="fa-IR" sz="2800"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r>
              <a:rPr lang="fa-IR" sz="2800" dirty="0">
                <a:solidFill>
                  <a:srgbClr val="222222"/>
                </a:solidFill>
                <a:latin typeface="IRANSans"/>
                <a:ea typeface="Times New Roman" panose="02020603050405020304" pitchFamily="18" charset="0"/>
                <a:cs typeface="B Titr" panose="00000700000000000000" pitchFamily="2" charset="-78"/>
              </a:rPr>
              <a:t>مشهور به</a:t>
            </a:r>
            <a:r>
              <a:rPr lang="fa-IR" sz="2800"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r>
              <a:rPr lang="fa-IR" sz="2800" b="1" dirty="0">
                <a:solidFill>
                  <a:srgbClr val="222222"/>
                </a:solidFill>
                <a:latin typeface="IRANSans"/>
                <a:ea typeface="Times New Roman" panose="02020603050405020304" pitchFamily="18" charset="0"/>
                <a:cs typeface="B Titr" panose="00000700000000000000" pitchFamily="2" charset="-78"/>
              </a:rPr>
              <a:t>امام هادی</a:t>
            </a:r>
            <a:r>
              <a:rPr lang="fa-IR" sz="2800"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r>
              <a:rPr lang="fa-IR" sz="2800" dirty="0">
                <a:solidFill>
                  <a:srgbClr val="222222"/>
                </a:solidFill>
                <a:latin typeface="IRANSans"/>
                <a:ea typeface="Times New Roman" panose="02020603050405020304" pitchFamily="18" charset="0"/>
                <a:cs typeface="B Titr" panose="00000700000000000000" pitchFamily="2" charset="-78"/>
              </a:rPr>
              <a:t>و</a:t>
            </a:r>
            <a:r>
              <a:rPr lang="fa-IR" sz="2800"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r>
              <a:rPr lang="fa-IR" sz="2800" b="1" dirty="0">
                <a:solidFill>
                  <a:srgbClr val="222222"/>
                </a:solidFill>
                <a:latin typeface="IRANSans"/>
                <a:ea typeface="Times New Roman" panose="02020603050405020304" pitchFamily="18" charset="0"/>
                <a:cs typeface="B Titr" panose="00000700000000000000" pitchFamily="2" charset="-78"/>
              </a:rPr>
              <a:t>امام نقی</a:t>
            </a:r>
            <a:r>
              <a:rPr lang="fa-IR" sz="2800"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r>
              <a:rPr lang="fa-IR" sz="2800" dirty="0">
                <a:solidFill>
                  <a:srgbClr val="222222"/>
                </a:solidFill>
                <a:latin typeface="IRANSans"/>
                <a:ea typeface="Times New Roman" panose="02020603050405020304" pitchFamily="18" charset="0"/>
                <a:cs typeface="B Titr" panose="00000700000000000000" pitchFamily="2" charset="-78"/>
              </a:rPr>
              <a:t>و</a:t>
            </a:r>
            <a:r>
              <a:rPr lang="fa-IR" sz="2800"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r>
              <a:rPr lang="fa-IR" sz="2800" b="1" dirty="0">
                <a:solidFill>
                  <a:srgbClr val="222222"/>
                </a:solidFill>
                <a:latin typeface="IRANSans"/>
                <a:ea typeface="Times New Roman" panose="02020603050405020304" pitchFamily="18" charset="0"/>
                <a:cs typeface="B Titr" panose="00000700000000000000" pitchFamily="2" charset="-78"/>
              </a:rPr>
              <a:t>امام علی النقی</a:t>
            </a:r>
            <a:r>
              <a:rPr lang="fa-IR" sz="2800"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r>
              <a:rPr lang="fa-IR" sz="2800" dirty="0">
                <a:solidFill>
                  <a:srgbClr val="222222"/>
                </a:solidFill>
                <a:latin typeface="IRANSans"/>
                <a:ea typeface="Times New Roman" panose="02020603050405020304" pitchFamily="18" charset="0"/>
                <a:cs typeface="B Titr" panose="00000700000000000000" pitchFamily="2" charset="-78"/>
              </a:rPr>
              <a:t>امام دهم شیعیان است. آن حضرت در سال 212 ق دیده به جهان گشود و در سال 220 ه.ق امامت شیعه از پدر بزرگوارشان به آن حضرت منتقل شد. مدت امامت آن حضرت حدود 34 سال است و در سال 254 ه.ق به دست</a:t>
            </a:r>
            <a:r>
              <a:rPr lang="fa-IR" sz="2800"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r>
              <a:rPr lang="fa-IR" sz="2800" dirty="0">
                <a:solidFill>
                  <a:srgbClr val="0B0080"/>
                </a:solidFill>
                <a:latin typeface="IRANSans"/>
                <a:ea typeface="Times New Roman" panose="02020603050405020304" pitchFamily="18" charset="0"/>
                <a:cs typeface="B Titr" panose="00000700000000000000" pitchFamily="2" charset="-78"/>
                <a:hlinkClick r:id="rId2" tooltip="معتمد عباسی"/>
              </a:rPr>
              <a:t>معتمد عباسی</a:t>
            </a:r>
            <a:r>
              <a:rPr lang="fa-IR" sz="2800"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r>
              <a:rPr lang="fa-IR" sz="2800" dirty="0">
                <a:solidFill>
                  <a:srgbClr val="222222"/>
                </a:solidFill>
                <a:latin typeface="IRANSans"/>
                <a:ea typeface="Times New Roman" panose="02020603050405020304" pitchFamily="18" charset="0"/>
                <a:cs typeface="B Titr" panose="00000700000000000000" pitchFamily="2" charset="-78"/>
              </a:rPr>
              <a:t>به شهادت رسیدند.</a:t>
            </a:r>
            <a:endParaRPr lang="en-US" sz="28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4761348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invX="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امام-هادی.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087998" y="1435660"/>
            <a:ext cx="3433954" cy="3584448"/>
          </a:xfrm>
          <a:prstGeom prst="rect">
            <a:avLst/>
          </a:prstGeom>
          <a:noFill/>
          <a:ln>
            <a:noFill/>
          </a:ln>
        </p:spPr>
      </p:pic>
      <p:graphicFrame>
        <p:nvGraphicFramePr>
          <p:cNvPr id="3" name="Table 2"/>
          <p:cNvGraphicFramePr>
            <a:graphicFrameLocks noGrp="1"/>
          </p:cNvGraphicFramePr>
          <p:nvPr>
            <p:extLst>
              <p:ext uri="{D42A27DB-BD31-4B8C-83A1-F6EECF244321}">
                <p14:modId xmlns:p14="http://schemas.microsoft.com/office/powerpoint/2010/main" val="312375359"/>
              </p:ext>
            </p:extLst>
          </p:nvPr>
        </p:nvGraphicFramePr>
        <p:xfrm>
          <a:off x="914398" y="134112"/>
          <a:ext cx="5035296" cy="6595871"/>
        </p:xfrm>
        <a:graphic>
          <a:graphicData uri="http://schemas.openxmlformats.org/drawingml/2006/table">
            <a:tbl>
              <a:tblPr rtl="1" firstRow="1" firstCol="1" bandRow="1">
                <a:tableStyleId>{5C22544A-7EE6-4342-B048-85BDC9FD1C3A}</a:tableStyleId>
              </a:tblPr>
              <a:tblGrid>
                <a:gridCol w="1301495">
                  <a:extLst>
                    <a:ext uri="{9D8B030D-6E8A-4147-A177-3AD203B41FA5}">
                      <a16:colId xmlns:a16="http://schemas.microsoft.com/office/drawing/2014/main" val="3043905470"/>
                    </a:ext>
                  </a:extLst>
                </a:gridCol>
                <a:gridCol w="3733801">
                  <a:extLst>
                    <a:ext uri="{9D8B030D-6E8A-4147-A177-3AD203B41FA5}">
                      <a16:colId xmlns:a16="http://schemas.microsoft.com/office/drawing/2014/main" val="3754988939"/>
                    </a:ext>
                  </a:extLst>
                </a:gridCol>
              </a:tblGrid>
              <a:tr h="369805">
                <a:tc>
                  <a:txBody>
                    <a:bodyPr/>
                    <a:lstStyle/>
                    <a:p>
                      <a:pPr algn="ctr" rtl="1">
                        <a:lnSpc>
                          <a:spcPct val="100000"/>
                        </a:lnSpc>
                        <a:spcBef>
                          <a:spcPts val="375"/>
                        </a:spcBef>
                        <a:spcAft>
                          <a:spcPts val="0"/>
                        </a:spcAft>
                      </a:pPr>
                      <a:r>
                        <a:rPr lang="fa-IR" sz="2000" b="1" dirty="0">
                          <a:solidFill>
                            <a:schemeClr val="tx1"/>
                          </a:solidFill>
                          <a:effectLst/>
                          <a:cs typeface="2  Mitra" panose="00000400000000000000" pitchFamily="2" charset="-78"/>
                        </a:rPr>
                        <a:t>مقام</a:t>
                      </a:r>
                      <a:endParaRPr lang="en-US" sz="3200" b="1" dirty="0">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142875" marR="0" marT="28575" marB="0" anchor="ctr"/>
                </a:tc>
                <a:tc>
                  <a:txBody>
                    <a:bodyPr/>
                    <a:lstStyle/>
                    <a:p>
                      <a:pPr algn="ctr" rtl="1">
                        <a:lnSpc>
                          <a:spcPct val="100000"/>
                        </a:lnSpc>
                        <a:spcBef>
                          <a:spcPts val="375"/>
                        </a:spcBef>
                        <a:spcAft>
                          <a:spcPts val="0"/>
                        </a:spcAft>
                      </a:pPr>
                      <a:r>
                        <a:rPr lang="fa-IR" sz="2000" b="1" dirty="0">
                          <a:solidFill>
                            <a:schemeClr val="tx1"/>
                          </a:solidFill>
                          <a:effectLst/>
                          <a:cs typeface="2  Mitra" panose="00000400000000000000" pitchFamily="2" charset="-78"/>
                        </a:rPr>
                        <a:t>امام دهم</a:t>
                      </a:r>
                      <a:endParaRPr lang="en-US" sz="3200" b="1" dirty="0">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28575" marR="28575" marT="28575" marB="28575" anchor="ctr"/>
                </a:tc>
                <a:extLst>
                  <a:ext uri="{0D108BD9-81ED-4DB2-BD59-A6C34878D82A}">
                    <a16:rowId xmlns:a16="http://schemas.microsoft.com/office/drawing/2014/main" val="3005183387"/>
                  </a:ext>
                </a:extLst>
              </a:tr>
              <a:tr h="400834">
                <a:tc>
                  <a:txBody>
                    <a:bodyPr/>
                    <a:lstStyle/>
                    <a:p>
                      <a:pPr algn="ctr" rtl="1">
                        <a:lnSpc>
                          <a:spcPct val="100000"/>
                        </a:lnSpc>
                        <a:spcBef>
                          <a:spcPts val="375"/>
                        </a:spcBef>
                        <a:spcAft>
                          <a:spcPts val="0"/>
                        </a:spcAft>
                      </a:pPr>
                      <a:r>
                        <a:rPr lang="fa-IR" sz="2000" b="1">
                          <a:solidFill>
                            <a:schemeClr val="tx1"/>
                          </a:solidFill>
                          <a:effectLst/>
                          <a:cs typeface="2  Mitra" panose="00000400000000000000" pitchFamily="2" charset="-78"/>
                        </a:rPr>
                        <a:t>نام</a:t>
                      </a:r>
                      <a:endParaRPr lang="en-US" sz="3200" b="1">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142875" marR="0" marT="19050" marB="19050" anchor="ctr"/>
                </a:tc>
                <a:tc>
                  <a:txBody>
                    <a:bodyPr/>
                    <a:lstStyle/>
                    <a:p>
                      <a:pPr algn="ctr" rtl="1">
                        <a:lnSpc>
                          <a:spcPct val="100000"/>
                        </a:lnSpc>
                        <a:spcBef>
                          <a:spcPts val="375"/>
                        </a:spcBef>
                        <a:spcAft>
                          <a:spcPts val="0"/>
                        </a:spcAft>
                      </a:pPr>
                      <a:r>
                        <a:rPr lang="fa-IR" sz="2000" b="1" dirty="0">
                          <a:solidFill>
                            <a:schemeClr val="tx1"/>
                          </a:solidFill>
                          <a:effectLst/>
                          <a:cs typeface="2  Mitra" panose="00000400000000000000" pitchFamily="2" charset="-78"/>
                        </a:rPr>
                        <a:t>علی</a:t>
                      </a:r>
                      <a:endParaRPr lang="en-US" sz="3200" b="1" dirty="0">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28575" marR="28575" marT="28575" marB="28575" anchor="ctr"/>
                </a:tc>
                <a:extLst>
                  <a:ext uri="{0D108BD9-81ED-4DB2-BD59-A6C34878D82A}">
                    <a16:rowId xmlns:a16="http://schemas.microsoft.com/office/drawing/2014/main" val="3634255886"/>
                  </a:ext>
                </a:extLst>
              </a:tr>
              <a:tr h="400834">
                <a:tc>
                  <a:txBody>
                    <a:bodyPr/>
                    <a:lstStyle/>
                    <a:p>
                      <a:pPr algn="ctr" rtl="1">
                        <a:lnSpc>
                          <a:spcPct val="100000"/>
                        </a:lnSpc>
                        <a:spcBef>
                          <a:spcPts val="375"/>
                        </a:spcBef>
                        <a:spcAft>
                          <a:spcPts val="0"/>
                        </a:spcAft>
                      </a:pPr>
                      <a:r>
                        <a:rPr lang="fa-IR" sz="2000" b="1">
                          <a:solidFill>
                            <a:schemeClr val="tx1"/>
                          </a:solidFill>
                          <a:effectLst/>
                          <a:cs typeface="2  Mitra" panose="00000400000000000000" pitchFamily="2" charset="-78"/>
                        </a:rPr>
                        <a:t>القاب</a:t>
                      </a:r>
                      <a:endParaRPr lang="en-US" sz="3200" b="1">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142875" marR="0" marT="19050" marB="19050" anchor="ctr"/>
                </a:tc>
                <a:tc>
                  <a:txBody>
                    <a:bodyPr/>
                    <a:lstStyle/>
                    <a:p>
                      <a:pPr algn="ctr" rtl="1">
                        <a:lnSpc>
                          <a:spcPct val="100000"/>
                        </a:lnSpc>
                        <a:spcBef>
                          <a:spcPts val="375"/>
                        </a:spcBef>
                        <a:spcAft>
                          <a:spcPts val="0"/>
                        </a:spcAft>
                      </a:pPr>
                      <a:r>
                        <a:rPr lang="fa-IR" sz="2000" b="1" dirty="0">
                          <a:solidFill>
                            <a:schemeClr val="tx1"/>
                          </a:solidFill>
                          <a:effectLst/>
                          <a:cs typeface="2  Mitra" panose="00000400000000000000" pitchFamily="2" charset="-78"/>
                        </a:rPr>
                        <a:t>هادی، نقی</a:t>
                      </a:r>
                      <a:endParaRPr lang="en-US" sz="3200" b="1" dirty="0">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28575" marR="28575" marT="28575" marB="28575" anchor="ctr"/>
                </a:tc>
                <a:extLst>
                  <a:ext uri="{0D108BD9-81ED-4DB2-BD59-A6C34878D82A}">
                    <a16:rowId xmlns:a16="http://schemas.microsoft.com/office/drawing/2014/main" val="1183815876"/>
                  </a:ext>
                </a:extLst>
              </a:tr>
              <a:tr h="400834">
                <a:tc>
                  <a:txBody>
                    <a:bodyPr/>
                    <a:lstStyle/>
                    <a:p>
                      <a:pPr algn="ctr" rtl="1">
                        <a:lnSpc>
                          <a:spcPct val="100000"/>
                        </a:lnSpc>
                        <a:spcBef>
                          <a:spcPts val="375"/>
                        </a:spcBef>
                        <a:spcAft>
                          <a:spcPts val="0"/>
                        </a:spcAft>
                      </a:pPr>
                      <a:r>
                        <a:rPr lang="fa-IR" sz="2000" b="1">
                          <a:solidFill>
                            <a:schemeClr val="tx1"/>
                          </a:solidFill>
                          <a:effectLst/>
                          <a:cs typeface="2  Mitra" panose="00000400000000000000" pitchFamily="2" charset="-78"/>
                        </a:rPr>
                        <a:t>کنیه</a:t>
                      </a:r>
                      <a:endParaRPr lang="en-US" sz="3200" b="1">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142875" marR="0" marT="19050" marB="19050" anchor="ctr"/>
                </a:tc>
                <a:tc>
                  <a:txBody>
                    <a:bodyPr/>
                    <a:lstStyle/>
                    <a:p>
                      <a:pPr algn="ctr" rtl="1">
                        <a:lnSpc>
                          <a:spcPct val="100000"/>
                        </a:lnSpc>
                        <a:spcBef>
                          <a:spcPts val="375"/>
                        </a:spcBef>
                        <a:spcAft>
                          <a:spcPts val="0"/>
                        </a:spcAft>
                      </a:pPr>
                      <a:r>
                        <a:rPr lang="fa-IR" sz="2000" b="1" dirty="0">
                          <a:solidFill>
                            <a:schemeClr val="tx1"/>
                          </a:solidFill>
                          <a:effectLst/>
                          <a:cs typeface="2  Mitra" panose="00000400000000000000" pitchFamily="2" charset="-78"/>
                        </a:rPr>
                        <a:t>ابوالحسن</a:t>
                      </a:r>
                      <a:endParaRPr lang="en-US" sz="3200" b="1" dirty="0">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28575" marR="28575" marT="28575" marB="28575" anchor="ctr"/>
                </a:tc>
                <a:extLst>
                  <a:ext uri="{0D108BD9-81ED-4DB2-BD59-A6C34878D82A}">
                    <a16:rowId xmlns:a16="http://schemas.microsoft.com/office/drawing/2014/main" val="350539245"/>
                  </a:ext>
                </a:extLst>
              </a:tr>
              <a:tr h="400834">
                <a:tc>
                  <a:txBody>
                    <a:bodyPr/>
                    <a:lstStyle/>
                    <a:p>
                      <a:pPr algn="ctr" rtl="1">
                        <a:lnSpc>
                          <a:spcPct val="100000"/>
                        </a:lnSpc>
                        <a:spcBef>
                          <a:spcPts val="375"/>
                        </a:spcBef>
                        <a:spcAft>
                          <a:spcPts val="0"/>
                        </a:spcAft>
                      </a:pPr>
                      <a:r>
                        <a:rPr lang="fa-IR" sz="2000" b="1">
                          <a:solidFill>
                            <a:schemeClr val="tx1"/>
                          </a:solidFill>
                          <a:effectLst/>
                          <a:cs typeface="2  Mitra" panose="00000400000000000000" pitchFamily="2" charset="-78"/>
                        </a:rPr>
                        <a:t>پدر</a:t>
                      </a:r>
                      <a:endParaRPr lang="en-US" sz="3200" b="1">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142875" marR="0" marT="19050" marB="19050" anchor="ctr"/>
                </a:tc>
                <a:tc>
                  <a:txBody>
                    <a:bodyPr/>
                    <a:lstStyle/>
                    <a:p>
                      <a:pPr algn="ctr" rtl="1">
                        <a:lnSpc>
                          <a:spcPct val="100000"/>
                        </a:lnSpc>
                        <a:spcBef>
                          <a:spcPts val="375"/>
                        </a:spcBef>
                        <a:spcAft>
                          <a:spcPts val="0"/>
                        </a:spcAft>
                      </a:pPr>
                      <a:r>
                        <a:rPr lang="fa-IR" sz="2000" b="1" u="none" dirty="0" smtClean="0">
                          <a:solidFill>
                            <a:schemeClr val="tx1"/>
                          </a:solidFill>
                          <a:effectLst/>
                          <a:cs typeface="2  Mitra" panose="00000400000000000000" pitchFamily="2" charset="-78"/>
                        </a:rPr>
                        <a:t>امام جواد</a:t>
                      </a:r>
                      <a:r>
                        <a:rPr lang="fa-IR" sz="2000" b="1" u="none" baseline="0" dirty="0" smtClean="0">
                          <a:solidFill>
                            <a:schemeClr val="tx1"/>
                          </a:solidFill>
                          <a:effectLst/>
                          <a:cs typeface="2  Mitra" panose="00000400000000000000" pitchFamily="2" charset="-78"/>
                        </a:rPr>
                        <a:t> علیه السلام</a:t>
                      </a:r>
                      <a:endParaRPr lang="en-US" sz="3200" b="1" u="none" dirty="0">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28575" marR="28575" marT="28575" marB="28575" anchor="ctr"/>
                </a:tc>
                <a:extLst>
                  <a:ext uri="{0D108BD9-81ED-4DB2-BD59-A6C34878D82A}">
                    <a16:rowId xmlns:a16="http://schemas.microsoft.com/office/drawing/2014/main" val="1487562337"/>
                  </a:ext>
                </a:extLst>
              </a:tr>
              <a:tr h="400834">
                <a:tc>
                  <a:txBody>
                    <a:bodyPr/>
                    <a:lstStyle/>
                    <a:p>
                      <a:pPr algn="ctr" rtl="1">
                        <a:lnSpc>
                          <a:spcPct val="100000"/>
                        </a:lnSpc>
                        <a:spcBef>
                          <a:spcPts val="375"/>
                        </a:spcBef>
                        <a:spcAft>
                          <a:spcPts val="0"/>
                        </a:spcAft>
                      </a:pPr>
                      <a:r>
                        <a:rPr lang="fa-IR" sz="2000" b="1">
                          <a:solidFill>
                            <a:schemeClr val="tx1"/>
                          </a:solidFill>
                          <a:effectLst/>
                          <a:cs typeface="2  Mitra" panose="00000400000000000000" pitchFamily="2" charset="-78"/>
                        </a:rPr>
                        <a:t>مادر</a:t>
                      </a:r>
                      <a:endParaRPr lang="en-US" sz="3200" b="1">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142875" marR="0" marT="19050" marB="19050" anchor="ctr"/>
                </a:tc>
                <a:tc>
                  <a:txBody>
                    <a:bodyPr/>
                    <a:lstStyle/>
                    <a:p>
                      <a:pPr algn="ctr" rtl="1">
                        <a:lnSpc>
                          <a:spcPct val="100000"/>
                        </a:lnSpc>
                        <a:spcBef>
                          <a:spcPts val="375"/>
                        </a:spcBef>
                        <a:spcAft>
                          <a:spcPts val="0"/>
                        </a:spcAft>
                      </a:pPr>
                      <a:r>
                        <a:rPr lang="fa-IR" sz="2000" b="1" dirty="0">
                          <a:solidFill>
                            <a:schemeClr val="tx1"/>
                          </a:solidFill>
                          <a:effectLst/>
                          <a:cs typeface="2  Mitra" panose="00000400000000000000" pitchFamily="2" charset="-78"/>
                        </a:rPr>
                        <a:t>سمانه</a:t>
                      </a:r>
                      <a:endParaRPr lang="en-US" sz="3200" b="1" dirty="0">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28575" marR="28575" marT="28575" marB="28575" anchor="ctr"/>
                </a:tc>
                <a:extLst>
                  <a:ext uri="{0D108BD9-81ED-4DB2-BD59-A6C34878D82A}">
                    <a16:rowId xmlns:a16="http://schemas.microsoft.com/office/drawing/2014/main" val="1369963608"/>
                  </a:ext>
                </a:extLst>
              </a:tr>
              <a:tr h="750592">
                <a:tc>
                  <a:txBody>
                    <a:bodyPr/>
                    <a:lstStyle/>
                    <a:p>
                      <a:pPr algn="ctr" rtl="1">
                        <a:lnSpc>
                          <a:spcPct val="100000"/>
                        </a:lnSpc>
                        <a:spcBef>
                          <a:spcPts val="375"/>
                        </a:spcBef>
                        <a:spcAft>
                          <a:spcPts val="0"/>
                        </a:spcAft>
                      </a:pPr>
                      <a:r>
                        <a:rPr lang="fa-IR" sz="2000" b="1">
                          <a:solidFill>
                            <a:schemeClr val="tx1"/>
                          </a:solidFill>
                          <a:effectLst/>
                          <a:cs typeface="2  Mitra" panose="00000400000000000000" pitchFamily="2" charset="-78"/>
                        </a:rPr>
                        <a:t>زادروز</a:t>
                      </a:r>
                      <a:endParaRPr lang="en-US" sz="3200" b="1">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142875" marR="0" marT="19050" marB="19050" anchor="ctr"/>
                </a:tc>
                <a:tc>
                  <a:txBody>
                    <a:bodyPr/>
                    <a:lstStyle/>
                    <a:p>
                      <a:pPr algn="ctr" rtl="1">
                        <a:lnSpc>
                          <a:spcPct val="100000"/>
                        </a:lnSpc>
                        <a:spcBef>
                          <a:spcPts val="375"/>
                        </a:spcBef>
                        <a:spcAft>
                          <a:spcPts val="0"/>
                        </a:spcAft>
                      </a:pPr>
                      <a:r>
                        <a:rPr lang="en-US" sz="2000" b="1" dirty="0">
                          <a:solidFill>
                            <a:schemeClr val="tx1"/>
                          </a:solidFill>
                          <a:effectLst/>
                          <a:cs typeface="2  Mitra" panose="00000400000000000000" pitchFamily="2" charset="-78"/>
                        </a:rPr>
                        <a:t>15 </a:t>
                      </a:r>
                      <a:r>
                        <a:rPr lang="fa-IR" sz="2000" b="1" dirty="0">
                          <a:solidFill>
                            <a:schemeClr val="tx1"/>
                          </a:solidFill>
                          <a:effectLst/>
                          <a:cs typeface="2  Mitra" panose="00000400000000000000" pitchFamily="2" charset="-78"/>
                        </a:rPr>
                        <a:t>ذی الحجه سال 212 هجری قمری</a:t>
                      </a:r>
                      <a:endParaRPr lang="en-US" sz="3200" b="1" dirty="0">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28575" marR="28575" marT="28575" marB="28575" anchor="ctr"/>
                </a:tc>
                <a:extLst>
                  <a:ext uri="{0D108BD9-81ED-4DB2-BD59-A6C34878D82A}">
                    <a16:rowId xmlns:a16="http://schemas.microsoft.com/office/drawing/2014/main" val="3592675302"/>
                  </a:ext>
                </a:extLst>
              </a:tr>
              <a:tr h="400834">
                <a:tc>
                  <a:txBody>
                    <a:bodyPr/>
                    <a:lstStyle/>
                    <a:p>
                      <a:pPr algn="ctr" rtl="1">
                        <a:lnSpc>
                          <a:spcPct val="100000"/>
                        </a:lnSpc>
                        <a:spcBef>
                          <a:spcPts val="375"/>
                        </a:spcBef>
                        <a:spcAft>
                          <a:spcPts val="0"/>
                        </a:spcAft>
                      </a:pPr>
                      <a:r>
                        <a:rPr lang="fa-IR" sz="2000" b="1">
                          <a:solidFill>
                            <a:schemeClr val="tx1"/>
                          </a:solidFill>
                          <a:effectLst/>
                          <a:cs typeface="2  Mitra" panose="00000400000000000000" pitchFamily="2" charset="-78"/>
                        </a:rPr>
                        <a:t>زادگاه</a:t>
                      </a:r>
                      <a:endParaRPr lang="en-US" sz="3200" b="1">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142875" marR="0" marT="19050" marB="19050" anchor="ctr"/>
                </a:tc>
                <a:tc>
                  <a:txBody>
                    <a:bodyPr/>
                    <a:lstStyle/>
                    <a:p>
                      <a:pPr algn="ctr" rtl="1">
                        <a:lnSpc>
                          <a:spcPct val="100000"/>
                        </a:lnSpc>
                        <a:spcBef>
                          <a:spcPts val="375"/>
                        </a:spcBef>
                        <a:spcAft>
                          <a:spcPts val="0"/>
                        </a:spcAft>
                      </a:pPr>
                      <a:r>
                        <a:rPr lang="fa-IR" sz="2000" b="1" dirty="0">
                          <a:solidFill>
                            <a:schemeClr val="tx1"/>
                          </a:solidFill>
                          <a:effectLst/>
                          <a:cs typeface="2  Mitra" panose="00000400000000000000" pitchFamily="2" charset="-78"/>
                        </a:rPr>
                        <a:t>مدینه</a:t>
                      </a:r>
                      <a:endParaRPr lang="en-US" sz="3200" b="1" dirty="0">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28575" marR="28575" marT="28575" marB="28575" anchor="ctr"/>
                </a:tc>
                <a:extLst>
                  <a:ext uri="{0D108BD9-81ED-4DB2-BD59-A6C34878D82A}">
                    <a16:rowId xmlns:a16="http://schemas.microsoft.com/office/drawing/2014/main" val="2620373716"/>
                  </a:ext>
                </a:extLst>
              </a:tr>
              <a:tr h="400834">
                <a:tc>
                  <a:txBody>
                    <a:bodyPr/>
                    <a:lstStyle/>
                    <a:p>
                      <a:pPr algn="ctr" rtl="1">
                        <a:lnSpc>
                          <a:spcPct val="100000"/>
                        </a:lnSpc>
                        <a:spcBef>
                          <a:spcPts val="375"/>
                        </a:spcBef>
                        <a:spcAft>
                          <a:spcPts val="0"/>
                        </a:spcAft>
                      </a:pPr>
                      <a:r>
                        <a:rPr lang="fa-IR" sz="2000" b="1">
                          <a:solidFill>
                            <a:schemeClr val="tx1"/>
                          </a:solidFill>
                          <a:effectLst/>
                          <a:cs typeface="2  Mitra" panose="00000400000000000000" pitchFamily="2" charset="-78"/>
                        </a:rPr>
                        <a:t>مدت امامت</a:t>
                      </a:r>
                      <a:endParaRPr lang="en-US" sz="3200" b="1">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142875" marR="0" marT="19050" marB="19050" anchor="ctr"/>
                </a:tc>
                <a:tc>
                  <a:txBody>
                    <a:bodyPr/>
                    <a:lstStyle/>
                    <a:p>
                      <a:pPr algn="ctr" rtl="1">
                        <a:lnSpc>
                          <a:spcPct val="100000"/>
                        </a:lnSpc>
                        <a:spcBef>
                          <a:spcPts val="375"/>
                        </a:spcBef>
                        <a:spcAft>
                          <a:spcPts val="0"/>
                        </a:spcAft>
                      </a:pPr>
                      <a:r>
                        <a:rPr lang="en-US" sz="2000" b="1" dirty="0">
                          <a:solidFill>
                            <a:schemeClr val="tx1"/>
                          </a:solidFill>
                          <a:effectLst/>
                          <a:cs typeface="2  Mitra" panose="00000400000000000000" pitchFamily="2" charset="-78"/>
                        </a:rPr>
                        <a:t>34</a:t>
                      </a:r>
                      <a:r>
                        <a:rPr lang="fa-IR" sz="2000" b="1" dirty="0">
                          <a:solidFill>
                            <a:schemeClr val="tx1"/>
                          </a:solidFill>
                          <a:effectLst/>
                          <a:cs typeface="2  Mitra" panose="00000400000000000000" pitchFamily="2" charset="-78"/>
                        </a:rPr>
                        <a:t>سال</a:t>
                      </a:r>
                      <a:endParaRPr lang="en-US" sz="3200" b="1" dirty="0">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28575" marR="28575" marT="28575" marB="28575" anchor="ctr"/>
                </a:tc>
                <a:extLst>
                  <a:ext uri="{0D108BD9-81ED-4DB2-BD59-A6C34878D82A}">
                    <a16:rowId xmlns:a16="http://schemas.microsoft.com/office/drawing/2014/main" val="2211426275"/>
                  </a:ext>
                </a:extLst>
              </a:tr>
              <a:tr h="400834">
                <a:tc>
                  <a:txBody>
                    <a:bodyPr/>
                    <a:lstStyle/>
                    <a:p>
                      <a:pPr algn="ctr" rtl="1">
                        <a:lnSpc>
                          <a:spcPct val="100000"/>
                        </a:lnSpc>
                        <a:spcBef>
                          <a:spcPts val="375"/>
                        </a:spcBef>
                        <a:spcAft>
                          <a:spcPts val="0"/>
                        </a:spcAft>
                      </a:pPr>
                      <a:r>
                        <a:rPr lang="fa-IR" sz="2000" b="1">
                          <a:solidFill>
                            <a:schemeClr val="tx1"/>
                          </a:solidFill>
                          <a:effectLst/>
                          <a:cs typeface="2  Mitra" panose="00000400000000000000" pitchFamily="2" charset="-78"/>
                        </a:rPr>
                        <a:t>مدت عمر</a:t>
                      </a:r>
                      <a:endParaRPr lang="en-US" sz="3200" b="1">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142875" marR="0" marT="19050" marB="19050" anchor="ctr"/>
                </a:tc>
                <a:tc>
                  <a:txBody>
                    <a:bodyPr/>
                    <a:lstStyle/>
                    <a:p>
                      <a:pPr algn="ctr" rtl="1">
                        <a:lnSpc>
                          <a:spcPct val="100000"/>
                        </a:lnSpc>
                        <a:spcBef>
                          <a:spcPts val="375"/>
                        </a:spcBef>
                        <a:spcAft>
                          <a:spcPts val="0"/>
                        </a:spcAft>
                      </a:pPr>
                      <a:r>
                        <a:rPr lang="en-US" sz="2000" b="1" dirty="0">
                          <a:solidFill>
                            <a:schemeClr val="tx1"/>
                          </a:solidFill>
                          <a:effectLst/>
                          <a:cs typeface="2  Mitra" panose="00000400000000000000" pitchFamily="2" charset="-78"/>
                        </a:rPr>
                        <a:t>42 </a:t>
                      </a:r>
                      <a:r>
                        <a:rPr lang="fa-IR" sz="2000" b="1" dirty="0">
                          <a:solidFill>
                            <a:schemeClr val="tx1"/>
                          </a:solidFill>
                          <a:effectLst/>
                          <a:cs typeface="2  Mitra" panose="00000400000000000000" pitchFamily="2" charset="-78"/>
                        </a:rPr>
                        <a:t>سال</a:t>
                      </a:r>
                      <a:endParaRPr lang="en-US" sz="3200" b="1" dirty="0">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28575" marR="28575" marT="28575" marB="28575" anchor="ctr"/>
                </a:tc>
                <a:extLst>
                  <a:ext uri="{0D108BD9-81ED-4DB2-BD59-A6C34878D82A}">
                    <a16:rowId xmlns:a16="http://schemas.microsoft.com/office/drawing/2014/main" val="504610889"/>
                  </a:ext>
                </a:extLst>
              </a:tr>
              <a:tr h="733567">
                <a:tc>
                  <a:txBody>
                    <a:bodyPr/>
                    <a:lstStyle/>
                    <a:p>
                      <a:pPr algn="ctr" rtl="1">
                        <a:lnSpc>
                          <a:spcPct val="100000"/>
                        </a:lnSpc>
                        <a:spcBef>
                          <a:spcPts val="375"/>
                        </a:spcBef>
                        <a:spcAft>
                          <a:spcPts val="0"/>
                        </a:spcAft>
                      </a:pPr>
                      <a:r>
                        <a:rPr lang="fa-IR" sz="2000" b="1">
                          <a:solidFill>
                            <a:schemeClr val="tx1"/>
                          </a:solidFill>
                          <a:effectLst/>
                          <a:cs typeface="2  Mitra" panose="00000400000000000000" pitchFamily="2" charset="-78"/>
                        </a:rPr>
                        <a:t>تاریخ شهادت</a:t>
                      </a:r>
                      <a:endParaRPr lang="en-US" sz="3200" b="1">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142875" marR="0" marT="19050" marB="19050" anchor="ctr"/>
                </a:tc>
                <a:tc>
                  <a:txBody>
                    <a:bodyPr/>
                    <a:lstStyle/>
                    <a:p>
                      <a:pPr algn="ctr" rtl="1">
                        <a:lnSpc>
                          <a:spcPct val="100000"/>
                        </a:lnSpc>
                        <a:spcBef>
                          <a:spcPts val="375"/>
                        </a:spcBef>
                        <a:spcAft>
                          <a:spcPts val="0"/>
                        </a:spcAft>
                      </a:pPr>
                      <a:r>
                        <a:rPr lang="en-US" sz="2000" b="1" dirty="0">
                          <a:solidFill>
                            <a:schemeClr val="tx1"/>
                          </a:solidFill>
                          <a:effectLst/>
                          <a:cs typeface="2  Mitra" panose="00000400000000000000" pitchFamily="2" charset="-78"/>
                        </a:rPr>
                        <a:t>3 </a:t>
                      </a:r>
                      <a:r>
                        <a:rPr lang="fa-IR" sz="2000" b="1" dirty="0">
                          <a:solidFill>
                            <a:schemeClr val="tx1"/>
                          </a:solidFill>
                          <a:effectLst/>
                          <a:cs typeface="2  Mitra" panose="00000400000000000000" pitchFamily="2" charset="-78"/>
                        </a:rPr>
                        <a:t>رجب سال 254 هجری</a:t>
                      </a:r>
                      <a:endParaRPr lang="en-US" sz="3200" b="1" dirty="0">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28575" marR="28575" marT="28575" marB="28575" anchor="ctr"/>
                </a:tc>
                <a:extLst>
                  <a:ext uri="{0D108BD9-81ED-4DB2-BD59-A6C34878D82A}">
                    <a16:rowId xmlns:a16="http://schemas.microsoft.com/office/drawing/2014/main" val="3500102776"/>
                  </a:ext>
                </a:extLst>
              </a:tr>
              <a:tr h="733567">
                <a:tc>
                  <a:txBody>
                    <a:bodyPr/>
                    <a:lstStyle/>
                    <a:p>
                      <a:pPr algn="ctr" rtl="1">
                        <a:lnSpc>
                          <a:spcPct val="100000"/>
                        </a:lnSpc>
                        <a:spcBef>
                          <a:spcPts val="375"/>
                        </a:spcBef>
                        <a:spcAft>
                          <a:spcPts val="0"/>
                        </a:spcAft>
                      </a:pPr>
                      <a:r>
                        <a:rPr lang="fa-IR" sz="2000" b="1">
                          <a:solidFill>
                            <a:schemeClr val="tx1"/>
                          </a:solidFill>
                          <a:effectLst/>
                          <a:cs typeface="2  Mitra" panose="00000400000000000000" pitchFamily="2" charset="-78"/>
                        </a:rPr>
                        <a:t>علت شهادت</a:t>
                      </a:r>
                      <a:endParaRPr lang="en-US" sz="3200" b="1">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142875" marR="0" marT="19050" marB="19050" anchor="ctr"/>
                </a:tc>
                <a:tc>
                  <a:txBody>
                    <a:bodyPr/>
                    <a:lstStyle/>
                    <a:p>
                      <a:pPr algn="ctr" rtl="1">
                        <a:lnSpc>
                          <a:spcPct val="100000"/>
                        </a:lnSpc>
                        <a:spcBef>
                          <a:spcPts val="375"/>
                        </a:spcBef>
                        <a:spcAft>
                          <a:spcPts val="0"/>
                        </a:spcAft>
                      </a:pPr>
                      <a:r>
                        <a:rPr lang="fa-IR" sz="2000" b="1" dirty="0">
                          <a:solidFill>
                            <a:schemeClr val="tx1"/>
                          </a:solidFill>
                          <a:effectLst/>
                          <a:cs typeface="2  Mitra" panose="00000400000000000000" pitchFamily="2" charset="-78"/>
                        </a:rPr>
                        <a:t>مسمویت توسط زهر</a:t>
                      </a:r>
                      <a:endParaRPr lang="en-US" sz="3200" b="1" dirty="0">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28575" marR="28575" marT="28575" marB="28575" anchor="ctr"/>
                </a:tc>
                <a:extLst>
                  <a:ext uri="{0D108BD9-81ED-4DB2-BD59-A6C34878D82A}">
                    <a16:rowId xmlns:a16="http://schemas.microsoft.com/office/drawing/2014/main" val="3800100389"/>
                  </a:ext>
                </a:extLst>
              </a:tr>
              <a:tr h="400834">
                <a:tc>
                  <a:txBody>
                    <a:bodyPr/>
                    <a:lstStyle/>
                    <a:p>
                      <a:pPr algn="ctr" rtl="1">
                        <a:lnSpc>
                          <a:spcPct val="100000"/>
                        </a:lnSpc>
                        <a:spcBef>
                          <a:spcPts val="375"/>
                        </a:spcBef>
                        <a:spcAft>
                          <a:spcPts val="0"/>
                        </a:spcAft>
                      </a:pPr>
                      <a:r>
                        <a:rPr lang="fa-IR" sz="2000" b="1">
                          <a:solidFill>
                            <a:schemeClr val="tx1"/>
                          </a:solidFill>
                          <a:effectLst/>
                          <a:cs typeface="2  Mitra" panose="00000400000000000000" pitchFamily="2" charset="-78"/>
                        </a:rPr>
                        <a:t>قاتل</a:t>
                      </a:r>
                      <a:endParaRPr lang="en-US" sz="3200" b="1">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142875" marR="0" marT="19050" marB="19050" anchor="ctr"/>
                </a:tc>
                <a:tc>
                  <a:txBody>
                    <a:bodyPr/>
                    <a:lstStyle/>
                    <a:p>
                      <a:pPr algn="ctr" rtl="1">
                        <a:lnSpc>
                          <a:spcPct val="100000"/>
                        </a:lnSpc>
                        <a:spcBef>
                          <a:spcPts val="375"/>
                        </a:spcBef>
                        <a:spcAft>
                          <a:spcPts val="0"/>
                        </a:spcAft>
                      </a:pPr>
                      <a:r>
                        <a:rPr lang="fa-IR" sz="2000" b="1" dirty="0">
                          <a:solidFill>
                            <a:schemeClr val="tx1"/>
                          </a:solidFill>
                          <a:effectLst/>
                          <a:cs typeface="2  Mitra" panose="00000400000000000000" pitchFamily="2" charset="-78"/>
                        </a:rPr>
                        <a:t>معتز عباسی لعنه الله</a:t>
                      </a:r>
                      <a:endParaRPr lang="en-US" sz="3200" b="1" dirty="0">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28575" marR="28575" marT="28575" marB="28575" anchor="ctr"/>
                </a:tc>
                <a:extLst>
                  <a:ext uri="{0D108BD9-81ED-4DB2-BD59-A6C34878D82A}">
                    <a16:rowId xmlns:a16="http://schemas.microsoft.com/office/drawing/2014/main" val="3895685927"/>
                  </a:ext>
                </a:extLst>
              </a:tr>
              <a:tr h="400834">
                <a:tc>
                  <a:txBody>
                    <a:bodyPr/>
                    <a:lstStyle/>
                    <a:p>
                      <a:pPr algn="ctr" rtl="1">
                        <a:lnSpc>
                          <a:spcPct val="100000"/>
                        </a:lnSpc>
                        <a:spcBef>
                          <a:spcPts val="375"/>
                        </a:spcBef>
                        <a:spcAft>
                          <a:spcPts val="0"/>
                        </a:spcAft>
                      </a:pPr>
                      <a:r>
                        <a:rPr lang="fa-IR" sz="2000" b="1">
                          <a:solidFill>
                            <a:schemeClr val="tx1"/>
                          </a:solidFill>
                          <a:effectLst/>
                          <a:cs typeface="2  Mitra" panose="00000400000000000000" pitchFamily="2" charset="-78"/>
                        </a:rPr>
                        <a:t>مدفن</a:t>
                      </a:r>
                      <a:endParaRPr lang="en-US" sz="3200" b="1">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142875" marR="0" marT="19050" marB="19050" anchor="ctr"/>
                </a:tc>
                <a:tc>
                  <a:txBody>
                    <a:bodyPr/>
                    <a:lstStyle/>
                    <a:p>
                      <a:pPr algn="ctr" rtl="1">
                        <a:lnSpc>
                          <a:spcPct val="100000"/>
                        </a:lnSpc>
                        <a:spcBef>
                          <a:spcPts val="375"/>
                        </a:spcBef>
                        <a:spcAft>
                          <a:spcPts val="0"/>
                        </a:spcAft>
                      </a:pPr>
                      <a:r>
                        <a:rPr lang="fa-IR" sz="2000" b="1" dirty="0">
                          <a:solidFill>
                            <a:schemeClr val="tx1"/>
                          </a:solidFill>
                          <a:effectLst/>
                          <a:cs typeface="2  Mitra" panose="00000400000000000000" pitchFamily="2" charset="-78"/>
                        </a:rPr>
                        <a:t>سامرا</a:t>
                      </a:r>
                      <a:endParaRPr lang="en-US" sz="3200" b="1" dirty="0">
                        <a:solidFill>
                          <a:schemeClr val="tx1"/>
                        </a:solidFill>
                        <a:effectLst/>
                        <a:latin typeface="Calibri" panose="020F0502020204030204" pitchFamily="34" charset="0"/>
                        <a:ea typeface="Calibri" panose="020F0502020204030204" pitchFamily="34" charset="0"/>
                        <a:cs typeface="2  Mitra" panose="00000400000000000000" pitchFamily="2" charset="-78"/>
                      </a:endParaRPr>
                    </a:p>
                  </a:txBody>
                  <a:tcPr marL="28575" marR="28575" marT="28575" marB="28575" anchor="ctr"/>
                </a:tc>
                <a:extLst>
                  <a:ext uri="{0D108BD9-81ED-4DB2-BD59-A6C34878D82A}">
                    <a16:rowId xmlns:a16="http://schemas.microsoft.com/office/drawing/2014/main" val="4259328454"/>
                  </a:ext>
                </a:extLst>
              </a:tr>
            </a:tbl>
          </a:graphicData>
        </a:graphic>
      </p:graphicFrame>
    </p:spTree>
    <p:extLst>
      <p:ext uri="{BB962C8B-B14F-4D97-AF65-F5344CB8AC3E}">
        <p14:creationId xmlns:p14="http://schemas.microsoft.com/office/powerpoint/2010/main" val="293449099"/>
      </p:ext>
    </p:extLst>
  </p:cSld>
  <p:clrMapOvr>
    <a:masterClrMapping/>
  </p:clrMapOvr>
  <mc:AlternateContent xmlns:mc="http://schemas.openxmlformats.org/markup-compatibility/2006">
    <mc:Choice xmlns:p14="http://schemas.microsoft.com/office/powerpoint/2010/main" Requires="p14">
      <p:transition spd="slow" p14:dur="1200">
        <p14:prism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51553" y="113500"/>
            <a:ext cx="1298753" cy="619272"/>
          </a:xfrm>
          <a:prstGeom prst="rect">
            <a:avLst/>
          </a:prstGeom>
        </p:spPr>
        <p:txBody>
          <a:bodyPr wrap="none">
            <a:spAutoFit/>
          </a:bodyPr>
          <a:lstStyle/>
          <a:p>
            <a:pPr algn="just" rtl="1">
              <a:lnSpc>
                <a:spcPct val="107000"/>
              </a:lnSpc>
              <a:spcBef>
                <a:spcPts val="1200"/>
              </a:spcBef>
              <a:spcAft>
                <a:spcPts val="300"/>
              </a:spcAft>
            </a:pPr>
            <a:r>
              <a:rPr lang="fa-IR" sz="3200" dirty="0" smtClean="0">
                <a:solidFill>
                  <a:srgbClr val="002060"/>
                </a:solidFill>
                <a:latin typeface="IRANSans"/>
                <a:ea typeface="Times New Roman" panose="02020603050405020304" pitchFamily="18" charset="0"/>
                <a:cs typeface="B Titr" panose="00000700000000000000" pitchFamily="2" charset="-78"/>
              </a:rPr>
              <a:t>ولادت :</a:t>
            </a:r>
            <a:endParaRPr lang="en-US" sz="2000" dirty="0">
              <a:solidFill>
                <a:srgbClr val="00206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722225" y="732772"/>
            <a:ext cx="9058656" cy="5201424"/>
          </a:xfrm>
          <a:prstGeom prst="rect">
            <a:avLst/>
          </a:prstGeom>
        </p:spPr>
        <p:txBody>
          <a:bodyPr wrap="square">
            <a:spAutoFit/>
          </a:bodyPr>
          <a:lstStyle/>
          <a:p>
            <a:pPr algn="just" rtl="1">
              <a:lnSpc>
                <a:spcPct val="150000"/>
              </a:lnSpc>
              <a:spcBef>
                <a:spcPts val="600"/>
              </a:spcBef>
              <a:spcAft>
                <a:spcPts val="600"/>
              </a:spcAft>
            </a:pPr>
            <a:r>
              <a:rPr lang="fa-IR" sz="3200" dirty="0">
                <a:solidFill>
                  <a:srgbClr val="222222"/>
                </a:solidFill>
                <a:latin typeface="IRANSans"/>
                <a:ea typeface="Times New Roman" panose="02020603050405020304" pitchFamily="18" charset="0"/>
                <a:cs typeface="B Titr" panose="00000700000000000000" pitchFamily="2" charset="-78"/>
              </a:rPr>
              <a:t>حضرت امام هادی علیه السلام در نیمه ماه ذی الحجه سال 212 ق (به روایتی دیگر در 5 رجب) در شهر صریا (واقع در مدینه) دیده به جهان </a:t>
            </a:r>
            <a:r>
              <a:rPr lang="fa-IR" sz="3200" dirty="0" smtClean="0">
                <a:solidFill>
                  <a:srgbClr val="222222"/>
                </a:solidFill>
                <a:latin typeface="IRANSans"/>
                <a:ea typeface="Times New Roman" panose="02020603050405020304" pitchFamily="18" charset="0"/>
                <a:cs typeface="B Titr" panose="00000700000000000000" pitchFamily="2" charset="-78"/>
              </a:rPr>
              <a:t>گشود. پدر </a:t>
            </a:r>
            <a:r>
              <a:rPr lang="fa-IR" sz="3200" dirty="0">
                <a:solidFill>
                  <a:srgbClr val="222222"/>
                </a:solidFill>
                <a:latin typeface="IRANSans"/>
                <a:ea typeface="Times New Roman" panose="02020603050405020304" pitchFamily="18" charset="0"/>
                <a:cs typeface="B Titr" panose="00000700000000000000" pitchFamily="2" charset="-78"/>
              </a:rPr>
              <a:t>ایشان حضرت امام محمدتقی جوادالائمه علیه السلام و مادرشان بانویی فاضله و عفیفه به نام</a:t>
            </a:r>
            <a:r>
              <a:rPr lang="fa-IR" sz="3200"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r>
              <a:rPr lang="fa-IR" sz="3200" dirty="0">
                <a:solidFill>
                  <a:srgbClr val="0B0080"/>
                </a:solidFill>
                <a:latin typeface="IRANSans"/>
                <a:ea typeface="Times New Roman" panose="02020603050405020304" pitchFamily="18" charset="0"/>
                <a:cs typeface="B Titr" panose="00000700000000000000" pitchFamily="2" charset="-78"/>
                <a:hlinkClick r:id="rId2" tooltip="سمانه مادر امام هادی"/>
              </a:rPr>
              <a:t>سمانه مغربیه</a:t>
            </a:r>
            <a:r>
              <a:rPr lang="fa-IR" sz="3200"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r>
              <a:rPr lang="fa-IR" sz="3200" dirty="0">
                <a:solidFill>
                  <a:srgbClr val="222222"/>
                </a:solidFill>
                <a:latin typeface="IRANSans"/>
                <a:ea typeface="Times New Roman" panose="02020603050405020304" pitchFamily="18" charset="0"/>
                <a:cs typeface="B Titr" panose="00000700000000000000" pitchFamily="2" charset="-78"/>
              </a:rPr>
              <a:t>است</a:t>
            </a:r>
            <a:r>
              <a:rPr lang="fa-IR" sz="3200" dirty="0" smtClean="0">
                <a:solidFill>
                  <a:srgbClr val="222222"/>
                </a:solidFill>
                <a:latin typeface="IRANSans"/>
                <a:ea typeface="Times New Roman" panose="02020603050405020304" pitchFamily="18" charset="0"/>
                <a:cs typeface="B Titr" panose="00000700000000000000" pitchFamily="2" charset="-78"/>
              </a:rPr>
              <a:t>.</a:t>
            </a:r>
            <a:r>
              <a:rPr lang="fa-IR" sz="3200" dirty="0">
                <a:solidFill>
                  <a:srgbClr val="222222"/>
                </a:solidFill>
                <a:latin typeface="Calibri" panose="020F0502020204030204" pitchFamily="34" charset="0"/>
                <a:ea typeface="Times New Roman" panose="02020603050405020304" pitchFamily="18" charset="0"/>
                <a:cs typeface="Cambria" panose="02040503050406030204" pitchFamily="18" charset="0"/>
              </a:rPr>
              <a:t> </a:t>
            </a:r>
            <a:r>
              <a:rPr lang="fa-IR" sz="3200" dirty="0">
                <a:solidFill>
                  <a:srgbClr val="222222"/>
                </a:solidFill>
                <a:latin typeface="IRANSans"/>
                <a:ea typeface="Times New Roman" panose="02020603050405020304" pitchFamily="18" charset="0"/>
                <a:cs typeface="B Titr" panose="00000700000000000000" pitchFamily="2" charset="-78"/>
              </a:rPr>
              <a:t>نام مبارک ایشان علی از القابشان هادی، نقی، عالم، فقیه، امین، موتمن، طیب و متوکل؛ و کنیه شان ابوالحسن می باشد. که به ایشان ابوالحسن ثالث می گفتند</a:t>
            </a:r>
            <a:r>
              <a:rPr lang="fa-IR" sz="3200" dirty="0" smtClean="0">
                <a:solidFill>
                  <a:srgbClr val="222222"/>
                </a:solidFill>
                <a:latin typeface="IRANSans"/>
                <a:ea typeface="Times New Roman" panose="02020603050405020304" pitchFamily="18" charset="0"/>
                <a:cs typeface="B Titr" panose="00000700000000000000" pitchFamily="2" charset="-78"/>
              </a:rPr>
              <a:t>.</a:t>
            </a:r>
            <a:endParaRPr lang="en-US" sz="32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13425424"/>
      </p:ext>
    </p:extLst>
  </p:cSld>
  <p:clrMapOvr>
    <a:masterClrMapping/>
  </p:clrMapOvr>
  <mc:AlternateContent xmlns:mc="http://schemas.openxmlformats.org/markup-compatibility/2006">
    <mc:Choice xmlns:p14="http://schemas.microsoft.com/office/powerpoint/2010/main" Requires="p14">
      <p:transition spd="slow" p14:dur="3900">
        <p14:glitter dir="r"/>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18539" y="0"/>
            <a:ext cx="1266693" cy="619272"/>
          </a:xfrm>
          <a:prstGeom prst="rect">
            <a:avLst/>
          </a:prstGeom>
        </p:spPr>
        <p:txBody>
          <a:bodyPr wrap="none">
            <a:spAutoFit/>
          </a:bodyPr>
          <a:lstStyle/>
          <a:p>
            <a:pPr algn="just" rtl="1">
              <a:lnSpc>
                <a:spcPct val="107000"/>
              </a:lnSpc>
              <a:spcBef>
                <a:spcPts val="1200"/>
              </a:spcBef>
              <a:spcAft>
                <a:spcPts val="300"/>
              </a:spcAft>
            </a:pPr>
            <a:r>
              <a:rPr lang="fa-IR" sz="3200" dirty="0" smtClean="0">
                <a:solidFill>
                  <a:schemeClr val="accent2">
                    <a:lumMod val="75000"/>
                  </a:schemeClr>
                </a:solidFill>
                <a:latin typeface="IRANSans"/>
                <a:ea typeface="Times New Roman" panose="02020603050405020304" pitchFamily="18" charset="0"/>
                <a:cs typeface="B Titr" panose="00000700000000000000" pitchFamily="2" charset="-78"/>
              </a:rPr>
              <a:t>امامت :</a:t>
            </a:r>
            <a:endParaRPr lang="en-US" sz="2000" dirty="0">
              <a:solidFill>
                <a:schemeClr val="accent2">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658368" y="780744"/>
            <a:ext cx="9253728" cy="5740033"/>
          </a:xfrm>
          <a:prstGeom prst="rect">
            <a:avLst/>
          </a:prstGeom>
        </p:spPr>
        <p:txBody>
          <a:bodyPr wrap="square">
            <a:spAutoFit/>
          </a:bodyPr>
          <a:lstStyle/>
          <a:p>
            <a:pPr algn="just" rtl="1">
              <a:lnSpc>
                <a:spcPct val="150000"/>
              </a:lnSpc>
              <a:spcBef>
                <a:spcPts val="600"/>
              </a:spcBef>
              <a:spcAft>
                <a:spcPts val="600"/>
              </a:spcAft>
            </a:pPr>
            <a:r>
              <a:rPr lang="fa-IR" sz="2400" dirty="0" smtClean="0">
                <a:latin typeface="IRANSans"/>
                <a:ea typeface="Times New Roman" panose="02020603050405020304" pitchFamily="18" charset="0"/>
                <a:cs typeface="B Titr" panose="00000700000000000000" pitchFamily="2" charset="-78"/>
              </a:rPr>
              <a:t>امام علی النقی الهادی علیه السلام در سال 220 ق در</a:t>
            </a:r>
            <a:r>
              <a:rPr lang="fa-IR" sz="2400" dirty="0" smtClean="0">
                <a:latin typeface="Calibri" panose="020F0502020204030204" pitchFamily="34" charset="0"/>
                <a:ea typeface="Times New Roman" panose="02020603050405020304" pitchFamily="18" charset="0"/>
                <a:cs typeface="Cambria" panose="02040503050406030204" pitchFamily="18" charset="0"/>
              </a:rPr>
              <a:t> </a:t>
            </a:r>
            <a:r>
              <a:rPr lang="fa-IR" sz="2400" dirty="0" smtClean="0">
                <a:latin typeface="IRANSans"/>
                <a:ea typeface="Times New Roman" panose="02020603050405020304" pitchFamily="18" charset="0"/>
                <a:cs typeface="B Titr" panose="00000700000000000000" pitchFamily="2" charset="-78"/>
                <a:hlinkClick r:id="rId2" tooltip="مدینه"/>
              </a:rPr>
              <a:t>مدینه</a:t>
            </a:r>
            <a:r>
              <a:rPr lang="fa-IR" sz="2400" dirty="0" smtClean="0">
                <a:latin typeface="Calibri" panose="020F0502020204030204" pitchFamily="34" charset="0"/>
                <a:ea typeface="Times New Roman" panose="02020603050405020304" pitchFamily="18" charset="0"/>
                <a:cs typeface="Cambria" panose="02040503050406030204" pitchFamily="18" charset="0"/>
              </a:rPr>
              <a:t> </a:t>
            </a:r>
            <a:r>
              <a:rPr lang="fa-IR" sz="2400" dirty="0" smtClean="0">
                <a:latin typeface="IRANSans"/>
                <a:ea typeface="Times New Roman" panose="02020603050405020304" pitchFamily="18" charset="0"/>
                <a:cs typeface="B Titr" panose="00000700000000000000" pitchFamily="2" charset="-78"/>
              </a:rPr>
              <a:t>به امامت رسیدند. آن حضرت 13 سال اول امامت خود را در آن شهر سپری نمود و ضمن بهره رسانی معنوی و علمی به شیعیان، به امور آّنان رسیدگی می کردند تا این که</a:t>
            </a:r>
            <a:r>
              <a:rPr lang="fa-IR" sz="2400" dirty="0" smtClean="0">
                <a:latin typeface="Calibri" panose="020F0502020204030204" pitchFamily="34" charset="0"/>
                <a:ea typeface="Times New Roman" panose="02020603050405020304" pitchFamily="18" charset="0"/>
                <a:cs typeface="Cambria" panose="02040503050406030204" pitchFamily="18" charset="0"/>
              </a:rPr>
              <a:t> </a:t>
            </a:r>
            <a:r>
              <a:rPr lang="fa-IR" sz="2400" dirty="0" smtClean="0">
                <a:latin typeface="IRANSans"/>
                <a:ea typeface="Times New Roman" panose="02020603050405020304" pitchFamily="18" charset="0"/>
                <a:cs typeface="B Titr" panose="00000700000000000000" pitchFamily="2" charset="-78"/>
                <a:hlinkClick r:id="rId3" tooltip="متوکل"/>
              </a:rPr>
              <a:t>متوکل</a:t>
            </a:r>
            <a:r>
              <a:rPr lang="fa-IR" sz="2400" dirty="0" smtClean="0">
                <a:latin typeface="Calibri" panose="020F0502020204030204" pitchFamily="34" charset="0"/>
                <a:ea typeface="Times New Roman" panose="02020603050405020304" pitchFamily="18" charset="0"/>
                <a:cs typeface="Cambria" panose="02040503050406030204" pitchFamily="18" charset="0"/>
              </a:rPr>
              <a:t> </a:t>
            </a:r>
            <a:r>
              <a:rPr lang="fa-IR" sz="2400" dirty="0" smtClean="0">
                <a:latin typeface="IRANSans"/>
                <a:ea typeface="Times New Roman" panose="02020603050405020304" pitchFamily="18" charset="0"/>
                <a:cs typeface="B Titr" panose="00000700000000000000" pitchFamily="2" charset="-78"/>
              </a:rPr>
              <a:t>(خلیفه ی وقت) که در دشمنی با</a:t>
            </a:r>
            <a:r>
              <a:rPr lang="fa-IR" sz="2400" dirty="0" smtClean="0">
                <a:latin typeface="Calibri" panose="020F0502020204030204" pitchFamily="34" charset="0"/>
                <a:ea typeface="Times New Roman" panose="02020603050405020304" pitchFamily="18" charset="0"/>
                <a:cs typeface="Cambria" panose="02040503050406030204" pitchFamily="18" charset="0"/>
              </a:rPr>
              <a:t> </a:t>
            </a:r>
            <a:r>
              <a:rPr lang="fa-IR" sz="2400" dirty="0" smtClean="0">
                <a:latin typeface="IRANSans"/>
                <a:ea typeface="Times New Roman" panose="02020603050405020304" pitchFamily="18" charset="0"/>
                <a:cs typeface="B Titr" panose="00000700000000000000" pitchFamily="2" charset="-78"/>
                <a:hlinkClick r:id="rId4" tooltip="ائمه اطهار"/>
              </a:rPr>
              <a:t>ائمه اطهار</a:t>
            </a:r>
            <a:r>
              <a:rPr lang="fa-IR" sz="2400" dirty="0" smtClean="0">
                <a:latin typeface="Calibri" panose="020F0502020204030204" pitchFamily="34" charset="0"/>
                <a:ea typeface="Times New Roman" panose="02020603050405020304" pitchFamily="18" charset="0"/>
                <a:cs typeface="Cambria" panose="02040503050406030204" pitchFamily="18" charset="0"/>
              </a:rPr>
              <a:t> </a:t>
            </a:r>
            <a:r>
              <a:rPr lang="fa-IR" sz="2400" dirty="0" smtClean="0">
                <a:latin typeface="IRANSans"/>
                <a:ea typeface="Times New Roman" panose="02020603050405020304" pitchFamily="18" charset="0"/>
                <a:cs typeface="B Titr" panose="00000700000000000000" pitchFamily="2" charset="-78"/>
              </a:rPr>
              <a:t>علیهم السلام مشهور بود، به خاطر هراسی که از نفوذ و محبوبیت امام در جامعه داشت ایشان را از</a:t>
            </a:r>
            <a:r>
              <a:rPr lang="fa-IR" sz="2400" dirty="0" smtClean="0">
                <a:latin typeface="Calibri" panose="020F0502020204030204" pitchFamily="34" charset="0"/>
                <a:ea typeface="Times New Roman" panose="02020603050405020304" pitchFamily="18" charset="0"/>
                <a:cs typeface="Cambria" panose="02040503050406030204" pitchFamily="18" charset="0"/>
              </a:rPr>
              <a:t> </a:t>
            </a:r>
            <a:r>
              <a:rPr lang="fa-IR" sz="2400" dirty="0" smtClean="0">
                <a:latin typeface="IRANSans"/>
                <a:ea typeface="Times New Roman" panose="02020603050405020304" pitchFamily="18" charset="0"/>
                <a:cs typeface="B Titr" panose="00000700000000000000" pitchFamily="2" charset="-78"/>
                <a:hlinkClick r:id="rId2" tooltip="مدینه"/>
              </a:rPr>
              <a:t>مدینه</a:t>
            </a:r>
            <a:r>
              <a:rPr lang="fa-IR" sz="2400" dirty="0" smtClean="0">
                <a:latin typeface="Calibri" panose="020F0502020204030204" pitchFamily="34" charset="0"/>
                <a:ea typeface="Times New Roman" panose="02020603050405020304" pitchFamily="18" charset="0"/>
                <a:cs typeface="Cambria" panose="02040503050406030204" pitchFamily="18" charset="0"/>
              </a:rPr>
              <a:t> </a:t>
            </a:r>
            <a:r>
              <a:rPr lang="fa-IR" sz="2400" dirty="0" smtClean="0">
                <a:latin typeface="IRANSans"/>
                <a:ea typeface="Times New Roman" panose="02020603050405020304" pitchFamily="18" charset="0"/>
                <a:cs typeface="B Titr" panose="00000700000000000000" pitchFamily="2" charset="-78"/>
              </a:rPr>
              <a:t>به</a:t>
            </a:r>
            <a:r>
              <a:rPr lang="fa-IR" sz="2400" dirty="0" smtClean="0">
                <a:latin typeface="Calibri" panose="020F0502020204030204" pitchFamily="34" charset="0"/>
                <a:ea typeface="Times New Roman" panose="02020603050405020304" pitchFamily="18" charset="0"/>
                <a:cs typeface="Cambria" panose="02040503050406030204" pitchFamily="18" charset="0"/>
              </a:rPr>
              <a:t> </a:t>
            </a:r>
            <a:r>
              <a:rPr lang="fa-IR" sz="2400" dirty="0" smtClean="0">
                <a:latin typeface="IRANSans"/>
                <a:ea typeface="Times New Roman" panose="02020603050405020304" pitchFamily="18" charset="0"/>
                <a:cs typeface="B Titr" panose="00000700000000000000" pitchFamily="2" charset="-78"/>
                <a:hlinkClick r:id="rId5" tooltip="سامرا"/>
              </a:rPr>
              <a:t>سامرا</a:t>
            </a:r>
            <a:r>
              <a:rPr lang="fa-IR" sz="2400" dirty="0" smtClean="0">
                <a:latin typeface="Calibri" panose="020F0502020204030204" pitchFamily="34" charset="0"/>
                <a:ea typeface="Times New Roman" panose="02020603050405020304" pitchFamily="18" charset="0"/>
                <a:cs typeface="Cambria" panose="02040503050406030204" pitchFamily="18" charset="0"/>
              </a:rPr>
              <a:t> </a:t>
            </a:r>
            <a:r>
              <a:rPr lang="fa-IR" sz="2400" dirty="0" smtClean="0">
                <a:latin typeface="IRANSans"/>
                <a:ea typeface="Times New Roman" panose="02020603050405020304" pitchFamily="18" charset="0"/>
                <a:cs typeface="B Titr" panose="00000700000000000000" pitchFamily="2" charset="-78"/>
              </a:rPr>
              <a:t>فراخواند زیرا احساس می کرد که باید امام را از نزدیک تحت نظر بگیرد. پس از آمدن امام به سامرا، اگرچه ایشان ظاهرا آزاد بود اما «متوکل» منزلشان را طوری انتخاب کرده بود که همواره تحت نظر باشند.</a:t>
            </a:r>
          </a:p>
          <a:p>
            <a:pPr algn="just" rtl="1">
              <a:lnSpc>
                <a:spcPct val="150000"/>
              </a:lnSpc>
              <a:spcBef>
                <a:spcPts val="600"/>
              </a:spcBef>
              <a:spcAft>
                <a:spcPts val="600"/>
              </a:spcAft>
            </a:pPr>
            <a:r>
              <a:rPr lang="fa-IR" sz="2400" dirty="0" smtClean="0">
                <a:latin typeface="IRANSans"/>
                <a:ea typeface="Times New Roman" panose="02020603050405020304" pitchFamily="18" charset="0"/>
                <a:cs typeface="B Titr" panose="00000700000000000000" pitchFamily="2" charset="-78"/>
              </a:rPr>
              <a:t>او به طور مرتب دستور تفتیش منزل ایشان را صادر می کرد و تمام دیدارها و رفت و آمدها توسط نیروهای حکومتی کنترل می شد.</a:t>
            </a:r>
            <a:endParaRPr lang="en-US" sz="2400" dirty="0" smtClean="0">
              <a:latin typeface="Calibri" panose="020F0502020204030204" pitchFamily="34" charset="0"/>
              <a:ea typeface="Calibri" panose="020F0502020204030204" pitchFamily="34" charset="0"/>
              <a:cs typeface="Arial" panose="020B0604020202020204" pitchFamily="34" charset="0"/>
            </a:endParaRPr>
          </a:p>
        </p:txBody>
      </p:sp>
      <p:sp>
        <p:nvSpPr>
          <p:cNvPr id="4" name="Rectangle 3"/>
          <p:cNvSpPr/>
          <p:nvPr/>
        </p:nvSpPr>
        <p:spPr>
          <a:xfrm>
            <a:off x="5844956" y="303801"/>
            <a:ext cx="4067140" cy="630942"/>
          </a:xfrm>
          <a:prstGeom prst="rect">
            <a:avLst/>
          </a:prstGeom>
        </p:spPr>
        <p:txBody>
          <a:bodyPr wrap="none">
            <a:spAutoFit/>
          </a:bodyPr>
          <a:lstStyle/>
          <a:p>
            <a:pPr algn="just" rtl="1">
              <a:lnSpc>
                <a:spcPct val="200000"/>
              </a:lnSpc>
              <a:spcBef>
                <a:spcPts val="360"/>
              </a:spcBef>
              <a:spcAft>
                <a:spcPts val="0"/>
              </a:spcAft>
            </a:pPr>
            <a:r>
              <a:rPr lang="fa-IR" sz="2000" b="1" dirty="0">
                <a:solidFill>
                  <a:srgbClr val="C00000"/>
                </a:solidFill>
                <a:latin typeface="IRANSans"/>
                <a:ea typeface="Times New Roman" panose="02020603050405020304" pitchFamily="18" charset="0"/>
                <a:cs typeface="B Titr" panose="00000700000000000000" pitchFamily="2" charset="-78"/>
              </a:rPr>
              <a:t>اوضاع سیاسی زمان امام هادی علیه </a:t>
            </a:r>
            <a:r>
              <a:rPr lang="fa-IR" sz="2000" b="1" dirty="0" smtClean="0">
                <a:solidFill>
                  <a:srgbClr val="C00000"/>
                </a:solidFill>
                <a:latin typeface="IRANSans"/>
                <a:ea typeface="Times New Roman" panose="02020603050405020304" pitchFamily="18" charset="0"/>
                <a:cs typeface="B Titr" panose="00000700000000000000" pitchFamily="2" charset="-78"/>
              </a:rPr>
              <a:t>السلام :</a:t>
            </a:r>
            <a:endParaRPr lang="en-US" sz="1600" dirty="0">
              <a:solidFill>
                <a:srgbClr val="C00000"/>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35120852"/>
      </p:ext>
    </p:extLst>
  </p:cSld>
  <p:clrMapOvr>
    <a:masterClrMapping/>
  </p:clrMapOvr>
  <p:transition spd="slow">
    <p:comb/>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11679" y="120582"/>
            <a:ext cx="1266693" cy="619272"/>
          </a:xfrm>
          <a:prstGeom prst="rect">
            <a:avLst/>
          </a:prstGeom>
        </p:spPr>
        <p:txBody>
          <a:bodyPr wrap="none">
            <a:spAutoFit/>
          </a:bodyPr>
          <a:lstStyle/>
          <a:p>
            <a:pPr algn="just" rtl="1">
              <a:lnSpc>
                <a:spcPct val="107000"/>
              </a:lnSpc>
              <a:spcBef>
                <a:spcPts val="1200"/>
              </a:spcBef>
              <a:spcAft>
                <a:spcPts val="300"/>
              </a:spcAft>
            </a:pPr>
            <a:r>
              <a:rPr lang="fa-IR" sz="3200" dirty="0" smtClean="0">
                <a:solidFill>
                  <a:schemeClr val="accent2">
                    <a:lumMod val="75000"/>
                  </a:schemeClr>
                </a:solidFill>
                <a:latin typeface="IRANSans"/>
                <a:ea typeface="Times New Roman" panose="02020603050405020304" pitchFamily="18" charset="0"/>
                <a:cs typeface="B Titr" panose="00000700000000000000" pitchFamily="2" charset="-78"/>
              </a:rPr>
              <a:t>امامت :</a:t>
            </a:r>
            <a:endParaRPr lang="en-US" sz="2000" dirty="0">
              <a:solidFill>
                <a:schemeClr val="accent2">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670560" y="1061160"/>
            <a:ext cx="9717024" cy="5232202"/>
          </a:xfrm>
          <a:prstGeom prst="rect">
            <a:avLst/>
          </a:prstGeom>
        </p:spPr>
        <p:txBody>
          <a:bodyPr wrap="square">
            <a:spAutoFit/>
          </a:bodyPr>
          <a:lstStyle/>
          <a:p>
            <a:pPr algn="just" rtl="1">
              <a:lnSpc>
                <a:spcPct val="150000"/>
              </a:lnSpc>
              <a:spcBef>
                <a:spcPts val="600"/>
              </a:spcBef>
              <a:spcAft>
                <a:spcPts val="600"/>
              </a:spcAft>
            </a:pPr>
            <a:r>
              <a:rPr lang="fa-IR" sz="2400" dirty="0" smtClean="0">
                <a:latin typeface="IRANSans"/>
                <a:ea typeface="Times New Roman" panose="02020603050405020304" pitchFamily="18" charset="0"/>
                <a:cs typeface="B Titr" panose="00000700000000000000" pitchFamily="2" charset="-78"/>
              </a:rPr>
              <a:t>او جو بسیار خفقان آمیزی را بر جامعه حکمفرما کرده بود و سختگیری و فشار زیادی را بر شیعیان اعمال می کرد:</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Bef>
                <a:spcPts val="600"/>
              </a:spcBef>
              <a:spcAft>
                <a:spcPts val="600"/>
              </a:spcAft>
            </a:pPr>
            <a:r>
              <a:rPr lang="fa-IR" sz="2400" dirty="0" smtClean="0">
                <a:latin typeface="IRANSans"/>
                <a:ea typeface="Times New Roman" panose="02020603050405020304" pitchFamily="18" charset="0"/>
                <a:cs typeface="B Titr" panose="00000700000000000000" pitchFamily="2" charset="-78"/>
              </a:rPr>
              <a:t>او علویان را در محاصره ی اقتصادی قرار داده بود. به شاعران درباری مال فراوانی می داد تا در اشعار خود به ائمه علیه السلام بی احترامی کنند و اکثر سادات جلیل القدر آن زمان را دستگیر و زندانی کرده بود. از هولناکترین اقدامات او در دوره ی حکومتش، انهدام و تخریب مرقد امام حسین علیه السلام بود. اوضاع معیشتی مردم و خصوصا علویان در زمان خلفای عباسی مخصوصا متوکل و بقیه ی خلفای هم عصر امام هادی علیه السلام، بسیار دشوار بود زیرا آنان بیت المال مسلمین را صرف خوشگذرانی هایی می کردند که به گواهی تاریخ، هزینه‌های مربوط به آنها بی سابقه بوده است.</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
        <p:nvSpPr>
          <p:cNvPr id="4" name="Rectangle 3"/>
          <p:cNvSpPr/>
          <p:nvPr/>
        </p:nvSpPr>
        <p:spPr>
          <a:xfrm>
            <a:off x="6320444" y="430218"/>
            <a:ext cx="4067140" cy="630942"/>
          </a:xfrm>
          <a:prstGeom prst="rect">
            <a:avLst/>
          </a:prstGeom>
        </p:spPr>
        <p:txBody>
          <a:bodyPr wrap="none">
            <a:spAutoFit/>
          </a:bodyPr>
          <a:lstStyle/>
          <a:p>
            <a:pPr algn="just" rtl="1">
              <a:lnSpc>
                <a:spcPct val="200000"/>
              </a:lnSpc>
              <a:spcBef>
                <a:spcPts val="360"/>
              </a:spcBef>
              <a:spcAft>
                <a:spcPts val="0"/>
              </a:spcAft>
            </a:pPr>
            <a:r>
              <a:rPr lang="fa-IR" sz="2000" b="1" dirty="0">
                <a:solidFill>
                  <a:srgbClr val="C00000"/>
                </a:solidFill>
                <a:latin typeface="IRANSans"/>
                <a:ea typeface="Times New Roman" panose="02020603050405020304" pitchFamily="18" charset="0"/>
                <a:cs typeface="B Titr" panose="00000700000000000000" pitchFamily="2" charset="-78"/>
              </a:rPr>
              <a:t>اوضاع سیاسی زمان امام هادی علیه </a:t>
            </a:r>
            <a:r>
              <a:rPr lang="fa-IR" sz="2000" b="1" dirty="0" smtClean="0">
                <a:solidFill>
                  <a:srgbClr val="C00000"/>
                </a:solidFill>
                <a:latin typeface="IRANSans"/>
                <a:ea typeface="Times New Roman" panose="02020603050405020304" pitchFamily="18" charset="0"/>
                <a:cs typeface="B Titr" panose="00000700000000000000" pitchFamily="2" charset="-78"/>
              </a:rPr>
              <a:t>السلام :</a:t>
            </a:r>
            <a:endParaRPr lang="en-US" sz="1600" dirty="0">
              <a:solidFill>
                <a:srgbClr val="C00000"/>
              </a:solidFill>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29785757"/>
      </p:ext>
    </p:extLst>
  </p:cSld>
  <p:clrMapOvr>
    <a:masterClrMapping/>
  </p:clrMapOvr>
  <mc:AlternateContent xmlns:mc="http://schemas.openxmlformats.org/markup-compatibility/2006">
    <mc:Choice xmlns:p14="http://schemas.microsoft.com/office/powerpoint/2010/main" Requires="p14">
      <p:transition spd="slow" p14:dur="1600">
        <p14:prism dir="r" isInverted="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1792" y="646331"/>
            <a:ext cx="10326624" cy="5909310"/>
          </a:xfrm>
          <a:prstGeom prst="rect">
            <a:avLst/>
          </a:prstGeom>
        </p:spPr>
        <p:txBody>
          <a:bodyPr wrap="square">
            <a:spAutoFit/>
          </a:bodyPr>
          <a:lstStyle/>
          <a:p>
            <a:pPr algn="just" rtl="1">
              <a:lnSpc>
                <a:spcPct val="200000"/>
              </a:lnSpc>
              <a:spcBef>
                <a:spcPts val="600"/>
              </a:spcBef>
              <a:spcAft>
                <a:spcPts val="600"/>
              </a:spcAft>
            </a:pPr>
            <a:r>
              <a:rPr lang="fa-IR" sz="2400" dirty="0" smtClean="0">
                <a:solidFill>
                  <a:srgbClr val="222222"/>
                </a:solidFill>
                <a:latin typeface="IRANSans"/>
                <a:ea typeface="Times New Roman" panose="02020603050405020304" pitchFamily="18" charset="0"/>
                <a:cs typeface="B Titr" panose="00000700000000000000" pitchFamily="2" charset="-78"/>
              </a:rPr>
              <a:t>امام </a:t>
            </a:r>
            <a:r>
              <a:rPr lang="fa-IR" sz="2400" dirty="0">
                <a:solidFill>
                  <a:srgbClr val="222222"/>
                </a:solidFill>
                <a:latin typeface="IRANSans"/>
                <a:ea typeface="Times New Roman" panose="02020603050405020304" pitchFamily="18" charset="0"/>
                <a:cs typeface="B Titr" panose="00000700000000000000" pitchFamily="2" charset="-78"/>
              </a:rPr>
              <a:t>هادی علیه السلام با این که شدیدا تحت نظر بود، اما از پای ننشست و فعالیت های خود را به شیوه ای مطابق اوضاع زمان خویش به پیش برد. از مهمترین فعالیت های ایشان این بود که به مردم از راه های گوناگون آگاهی داده و منصب امامت و مقام علمی خود را در طی سخنان خویش و در مناظرات و پرسش و پاسخ های علمی، آشکار کرده و تثبیت کنند. همچنین عدم مشروعیت حکومت بنی عباس را تبیین می کردند. یکی دیگر از محورهای فعالیت امام، آماده کردن مردم و شیعیان نسبت به غیبت حضرت مهدی علیه السلام بود. البته ایشان با نهایت احتیاط و جلوگیری از حساس شدن حکومت، این موضوع را به طور سربسته در ضمن سخنان خویش ذکر می فرمودند.</a:t>
            </a:r>
            <a:endParaRPr lang="en-US" sz="2400" dirty="0">
              <a:latin typeface="Calibri" panose="020F0502020204030204" pitchFamily="34" charset="0"/>
              <a:ea typeface="Calibri" panose="020F0502020204030204" pitchFamily="34" charset="0"/>
              <a:cs typeface="Arial" panose="020B0604020202020204" pitchFamily="34" charset="0"/>
            </a:endParaRPr>
          </a:p>
        </p:txBody>
      </p:sp>
      <p:sp>
        <p:nvSpPr>
          <p:cNvPr id="3" name="Rectangle 2"/>
          <p:cNvSpPr/>
          <p:nvPr/>
        </p:nvSpPr>
        <p:spPr>
          <a:xfrm>
            <a:off x="8227321" y="170688"/>
            <a:ext cx="2721095" cy="707886"/>
          </a:xfrm>
          <a:prstGeom prst="rect">
            <a:avLst/>
          </a:prstGeom>
        </p:spPr>
        <p:txBody>
          <a:bodyPr wrap="square">
            <a:spAutoFit/>
          </a:bodyPr>
          <a:lstStyle/>
          <a:p>
            <a:pPr algn="just" rtl="1">
              <a:lnSpc>
                <a:spcPct val="200000"/>
              </a:lnSpc>
              <a:spcBef>
                <a:spcPts val="360"/>
              </a:spcBef>
              <a:spcAft>
                <a:spcPts val="0"/>
              </a:spcAft>
            </a:pPr>
            <a:r>
              <a:rPr lang="fa-IR" sz="2000" b="1" dirty="0">
                <a:solidFill>
                  <a:schemeClr val="accent5">
                    <a:lumMod val="50000"/>
                  </a:schemeClr>
                </a:solidFill>
                <a:latin typeface="IRANSans"/>
                <a:ea typeface="Times New Roman" panose="02020603050405020304" pitchFamily="18" charset="0"/>
                <a:cs typeface="B Titr" panose="00000700000000000000" pitchFamily="2" charset="-78"/>
              </a:rPr>
              <a:t>فعالیت‌های امام </a:t>
            </a:r>
            <a:r>
              <a:rPr lang="fa-IR" sz="2000" b="1" dirty="0" smtClean="0">
                <a:solidFill>
                  <a:schemeClr val="accent5">
                    <a:lumMod val="50000"/>
                  </a:schemeClr>
                </a:solidFill>
                <a:latin typeface="IRANSans"/>
                <a:ea typeface="Times New Roman" panose="02020603050405020304" pitchFamily="18" charset="0"/>
                <a:cs typeface="B Titr" panose="00000700000000000000" pitchFamily="2" charset="-78"/>
              </a:rPr>
              <a:t>علیه‌السلام :</a:t>
            </a:r>
            <a:endParaRPr lang="en-US" sz="1600" dirty="0">
              <a:solidFill>
                <a:schemeClr val="accent5">
                  <a:lumMod val="50000"/>
                </a:schemeClr>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41750172"/>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240</TotalTime>
  <Words>1842</Words>
  <Application>Microsoft Office PowerPoint</Application>
  <PresentationFormat>Widescreen</PresentationFormat>
  <Paragraphs>97</Paragraphs>
  <Slides>22</Slides>
  <Notes>0</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22</vt:i4>
      </vt:variant>
    </vt:vector>
  </HeadingPairs>
  <TitlesOfParts>
    <vt:vector size="37" baseType="lpstr">
      <vt:lpstr>2  Mitra</vt:lpstr>
      <vt:lpstr>2  Titr</vt:lpstr>
      <vt:lpstr>Arial</vt:lpstr>
      <vt:lpstr>B Titr</vt:lpstr>
      <vt:lpstr>Calibri</vt:lpstr>
      <vt:lpstr>Cambria</vt:lpstr>
      <vt:lpstr>Georgia</vt:lpstr>
      <vt:lpstr>IRANSans</vt:lpstr>
      <vt:lpstr>Symbol</vt:lpstr>
      <vt:lpstr>Tahoma</vt:lpstr>
      <vt:lpstr>Times New Roman</vt:lpstr>
      <vt:lpstr>Trebuchet MS</vt:lpstr>
      <vt:lpstr>Wingdings 2</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hosein zadeh</dc:creator>
  <cp:lastModifiedBy>hosein zadeh</cp:lastModifiedBy>
  <cp:revision>34</cp:revision>
  <dcterms:created xsi:type="dcterms:W3CDTF">2020-08-03T06:08:34Z</dcterms:created>
  <dcterms:modified xsi:type="dcterms:W3CDTF">2020-08-05T04:07:19Z</dcterms:modified>
</cp:coreProperties>
</file>